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4.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notesSlides/notesSlide13.xml" ContentType="application/vnd.openxmlformats-officedocument.presentationml.notesSlide+xml"/>
  <Override PartName="/ppt/tags/tag141.xml" ContentType="application/vnd.openxmlformats-officedocument.presentationml.tags+xml"/>
  <Override PartName="/ppt/notesSlides/notesSlide14.xml" ContentType="application/vnd.openxmlformats-officedocument.presentationml.notesSlide+xml"/>
  <Override PartName="/ppt/tags/tag142.xml" ContentType="application/vnd.openxmlformats-officedocument.presentationml.tags+xml"/>
  <Override PartName="/ppt/notesSlides/notesSlide15.xml" ContentType="application/vnd.openxmlformats-officedocument.presentationml.notesSlide+xml"/>
  <Override PartName="/ppt/tags/tag143.xml" ContentType="application/vnd.openxmlformats-officedocument.presentationml.tags+xml"/>
  <Override PartName="/ppt/notesSlides/notesSlide16.xml" ContentType="application/vnd.openxmlformats-officedocument.presentationml.notesSlide+xml"/>
  <Override PartName="/ppt/tags/tag144.xml" ContentType="application/vnd.openxmlformats-officedocument.presentationml.tags+xml"/>
  <Override PartName="/ppt/notesSlides/notesSlide17.xml" ContentType="application/vnd.openxmlformats-officedocument.presentationml.notesSlide+xml"/>
  <Override PartName="/ppt/tags/tag145.xml" ContentType="application/vnd.openxmlformats-officedocument.presentationml.tags+xml"/>
  <Override PartName="/ppt/notesSlides/notesSlide18.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notesSlides/notesSlide19.xml" ContentType="application/vnd.openxmlformats-officedocument.presentationml.notesSlide+xml"/>
  <Override PartName="/ppt/tags/tag174.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notesSlides/notesSlide22.xml" ContentType="application/vnd.openxmlformats-officedocument.presentationml.notesSlide+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notesSlides/notesSlide31.xml" ContentType="application/vnd.openxmlformats-officedocument.presentationml.notesSlide+xml"/>
  <Override PartName="/ppt/tags/tag287.xml" ContentType="application/vnd.openxmlformats-officedocument.presentationml.tags+xml"/>
  <Override PartName="/ppt/tags/tag288.xml" ContentType="application/vnd.openxmlformats-officedocument.presentationml.tags+xml"/>
  <Override PartName="/ppt/notesSlides/notesSlide32.xml" ContentType="application/vnd.openxmlformats-officedocument.presentationml.notesSlide+xml"/>
  <Override PartName="/ppt/tags/tag289.xml" ContentType="application/vnd.openxmlformats-officedocument.presentationml.tags+xml"/>
  <Override PartName="/ppt/tags/tag290.xml" ContentType="application/vnd.openxmlformats-officedocument.presentationml.tags+xml"/>
  <Override PartName="/ppt/notesSlides/notesSlide33.xml" ContentType="application/vnd.openxmlformats-officedocument.presentationml.notesSlide+xml"/>
  <Override PartName="/ppt/tags/tag291.xml" ContentType="application/vnd.openxmlformats-officedocument.presentationml.tags+xml"/>
  <Override PartName="/ppt/tags/tag292.xml" ContentType="application/vnd.openxmlformats-officedocument.presentationml.tags+xml"/>
  <Override PartName="/ppt/notesSlides/notesSlide34.xml" ContentType="application/vnd.openxmlformats-officedocument.presentationml.notesSlide+xml"/>
  <Override PartName="/ppt/tags/tag293.xml" ContentType="application/vnd.openxmlformats-officedocument.presentationml.tags+xml"/>
  <Override PartName="/ppt/tags/tag294.xml" ContentType="application/vnd.openxmlformats-officedocument.presentationml.tags+xml"/>
  <Override PartName="/ppt/notesSlides/notesSlide35.xml" ContentType="application/vnd.openxmlformats-officedocument.presentationml.notesSlide+xml"/>
  <Override PartName="/ppt/tags/tag295.xml" ContentType="application/vnd.openxmlformats-officedocument.presentationml.tags+xml"/>
  <Override PartName="/ppt/tags/tag296.xml" ContentType="application/vnd.openxmlformats-officedocument.presentationml.tags+xml"/>
  <Override PartName="/ppt/notesSlides/notesSlide36.xml" ContentType="application/vnd.openxmlformats-officedocument.presentationml.notesSlide+xml"/>
  <Override PartName="/ppt/tags/tag297.xml" ContentType="application/vnd.openxmlformats-officedocument.presentationml.tags+xml"/>
  <Override PartName="/ppt/tags/tag298.xml" ContentType="application/vnd.openxmlformats-officedocument.presentationml.tags+xml"/>
  <Override PartName="/ppt/notesSlides/notesSlide37.xml" ContentType="application/vnd.openxmlformats-officedocument.presentationml.notesSlide+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notesSlides/notesSlide41.xml" ContentType="application/vnd.openxmlformats-officedocument.presentationml.notesSlide+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notesSlides/notesSlide48.xml" ContentType="application/vnd.openxmlformats-officedocument.presentationml.notesSlide+xml"/>
  <Override PartName="/ppt/tags/tag439.xml" ContentType="application/vnd.openxmlformats-officedocument.presentationml.tags+xml"/>
  <Override PartName="/ppt/tags/tag440.xml" ContentType="application/vnd.openxmlformats-officedocument.presentationml.tags+xml"/>
  <Override PartName="/ppt/notesSlides/notesSlide49.xml" ContentType="application/vnd.openxmlformats-officedocument.presentationml.notesSlide+xml"/>
  <Override PartName="/ppt/tags/tag441.xml" ContentType="application/vnd.openxmlformats-officedocument.presentationml.tags+xml"/>
  <Override PartName="/ppt/tags/tag442.xml" ContentType="application/vnd.openxmlformats-officedocument.presentationml.tags+xml"/>
  <Override PartName="/ppt/notesSlides/notesSlide50.xml" ContentType="application/vnd.openxmlformats-officedocument.presentationml.notesSlide+xml"/>
  <Override PartName="/ppt/tags/tag443.xml" ContentType="application/vnd.openxmlformats-officedocument.presentationml.tags+xml"/>
  <Override PartName="/ppt/tags/tag444.xml" ContentType="application/vnd.openxmlformats-officedocument.presentationml.tags+xml"/>
  <Override PartName="/ppt/notesSlides/notesSlide51.xml" ContentType="application/vnd.openxmlformats-officedocument.presentationml.notesSlide+xml"/>
  <Override PartName="/ppt/tags/tag445.xml" ContentType="application/vnd.openxmlformats-officedocument.presentationml.tags+xml"/>
  <Override PartName="/ppt/tags/tag446.xml" ContentType="application/vnd.openxmlformats-officedocument.presentationml.tags+xml"/>
  <Override PartName="/ppt/notesSlides/notesSlide52.xml" ContentType="application/vnd.openxmlformats-officedocument.presentationml.notesSlide+xml"/>
  <Override PartName="/ppt/tags/tag447.xml" ContentType="application/vnd.openxmlformats-officedocument.presentationml.tags+xml"/>
  <Override PartName="/ppt/tags/tag448.xml" ContentType="application/vnd.openxmlformats-officedocument.presentationml.tags+xml"/>
  <Override PartName="/ppt/notesSlides/notesSlide53.xml" ContentType="application/vnd.openxmlformats-officedocument.presentationml.notesSlide+xml"/>
  <Override PartName="/ppt/tags/tag449.xml" ContentType="application/vnd.openxmlformats-officedocument.presentationml.tags+xml"/>
  <Override PartName="/ppt/tags/tag450.xml" ContentType="application/vnd.openxmlformats-officedocument.presentationml.tags+xml"/>
  <Override PartName="/ppt/notesSlides/notesSlide54.xml" ContentType="application/vnd.openxmlformats-officedocument.presentationml.notesSlide+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notesSlides/notesSlide58.xml" ContentType="application/vnd.openxmlformats-officedocument.presentationml.notesSlide+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notesSlides/notesSlide65.xml" ContentType="application/vnd.openxmlformats-officedocument.presentationml.notesSlide+xml"/>
  <Override PartName="/ppt/tags/tag591.xml" ContentType="application/vnd.openxmlformats-officedocument.presentationml.tags+xml"/>
  <Override PartName="/ppt/tags/tag592.xml" ContentType="application/vnd.openxmlformats-officedocument.presentationml.tags+xml"/>
  <Override PartName="/ppt/notesSlides/notesSlide66.xml" ContentType="application/vnd.openxmlformats-officedocument.presentationml.notesSlide+xml"/>
  <Override PartName="/ppt/tags/tag593.xml" ContentType="application/vnd.openxmlformats-officedocument.presentationml.tags+xml"/>
  <Override PartName="/ppt/tags/tag594.xml" ContentType="application/vnd.openxmlformats-officedocument.presentationml.tags+xml"/>
  <Override PartName="/ppt/notesSlides/notesSlide67.xml" ContentType="application/vnd.openxmlformats-officedocument.presentationml.notesSlide+xml"/>
  <Override PartName="/ppt/tags/tag595.xml" ContentType="application/vnd.openxmlformats-officedocument.presentationml.tags+xml"/>
  <Override PartName="/ppt/tags/tag596.xml" ContentType="application/vnd.openxmlformats-officedocument.presentationml.tags+xml"/>
  <Override PartName="/ppt/notesSlides/notesSlide68.xml" ContentType="application/vnd.openxmlformats-officedocument.presentationml.notesSlide+xml"/>
  <Override PartName="/ppt/tags/tag597.xml" ContentType="application/vnd.openxmlformats-officedocument.presentationml.tags+xml"/>
  <Override PartName="/ppt/tags/tag598.xml" ContentType="application/vnd.openxmlformats-officedocument.presentationml.tags+xml"/>
  <Override PartName="/ppt/notesSlides/notesSlide69.xml" ContentType="application/vnd.openxmlformats-officedocument.presentationml.notesSlide+xml"/>
  <Override PartName="/ppt/tags/tag599.xml" ContentType="application/vnd.openxmlformats-officedocument.presentationml.tags+xml"/>
  <Override PartName="/ppt/tags/tag600.xml" ContentType="application/vnd.openxmlformats-officedocument.presentationml.tags+xml"/>
  <Override PartName="/ppt/notesSlides/notesSlide70.xml" ContentType="application/vnd.openxmlformats-officedocument.presentationml.notesSlide+xml"/>
  <Override PartName="/ppt/tags/tag601.xml" ContentType="application/vnd.openxmlformats-officedocument.presentationml.tags+xml"/>
  <Override PartName="/ppt/tags/tag602.xml" ContentType="application/vnd.openxmlformats-officedocument.presentationml.tags+xml"/>
  <Override PartName="/ppt/notesSlides/notesSlide71.xml" ContentType="application/vnd.openxmlformats-officedocument.presentationml.notesSlide+xml"/>
  <Override PartName="/ppt/tags/tag603.xml" ContentType="application/vnd.openxmlformats-officedocument.presentationml.tags+xml"/>
  <Override PartName="/ppt/tags/tag604.xml" ContentType="application/vnd.openxmlformats-officedocument.presentationml.tags+xml"/>
  <Override PartName="/ppt/notesSlides/notesSlide72.xml" ContentType="application/vnd.openxmlformats-officedocument.presentationml.notesSlide+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notesSlides/notesSlide76.xml" ContentType="application/vnd.openxmlformats-officedocument.presentationml.notesSlide+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notesSlides/notesSlide84.xml" ContentType="application/vnd.openxmlformats-officedocument.presentationml.notesSlide+xml"/>
  <Override PartName="/ppt/tags/tag745.xml" ContentType="application/vnd.openxmlformats-officedocument.presentationml.tags+xml"/>
  <Override PartName="/ppt/tags/tag746.xml" ContentType="application/vnd.openxmlformats-officedocument.presentationml.tags+xml"/>
  <Override PartName="/ppt/notesSlides/notesSlide85.xml" ContentType="application/vnd.openxmlformats-officedocument.presentationml.notesSlide+xml"/>
  <Override PartName="/ppt/tags/tag747.xml" ContentType="application/vnd.openxmlformats-officedocument.presentationml.tags+xml"/>
  <Override PartName="/ppt/tags/tag748.xml" ContentType="application/vnd.openxmlformats-officedocument.presentationml.tags+xml"/>
  <Override PartName="/ppt/notesSlides/notesSlide86.xml" ContentType="application/vnd.openxmlformats-officedocument.presentationml.notesSlide+xml"/>
  <Override PartName="/ppt/tags/tag749.xml" ContentType="application/vnd.openxmlformats-officedocument.presentationml.tags+xml"/>
  <Override PartName="/ppt/tags/tag750.xml" ContentType="application/vnd.openxmlformats-officedocument.presentationml.tags+xml"/>
  <Override PartName="/ppt/notesSlides/notesSlide87.xml" ContentType="application/vnd.openxmlformats-officedocument.presentationml.notesSlide+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94"/>
  </p:notesMasterIdLst>
  <p:handoutMasterIdLst>
    <p:handoutMasterId r:id="rId95"/>
  </p:handoutMasterIdLst>
  <p:sldIdLst>
    <p:sldId id="2316" r:id="rId3"/>
    <p:sldId id="1979" r:id="rId4"/>
    <p:sldId id="1980" r:id="rId5"/>
    <p:sldId id="1981" r:id="rId6"/>
    <p:sldId id="1982" r:id="rId7"/>
    <p:sldId id="1983" r:id="rId8"/>
    <p:sldId id="1984" r:id="rId9"/>
    <p:sldId id="1985" r:id="rId10"/>
    <p:sldId id="1987" r:id="rId11"/>
    <p:sldId id="2254" r:id="rId12"/>
    <p:sldId id="2255" r:id="rId13"/>
    <p:sldId id="2258" r:id="rId14"/>
    <p:sldId id="1996" r:id="rId15"/>
    <p:sldId id="2260" r:id="rId16"/>
    <p:sldId id="2317" r:id="rId17"/>
    <p:sldId id="2257" r:id="rId18"/>
    <p:sldId id="2319" r:id="rId19"/>
    <p:sldId id="2320" r:id="rId20"/>
    <p:sldId id="2005" r:id="rId21"/>
    <p:sldId id="2006" r:id="rId22"/>
    <p:sldId id="2007" r:id="rId23"/>
    <p:sldId id="2008" r:id="rId24"/>
    <p:sldId id="2009" r:id="rId25"/>
    <p:sldId id="2253" r:id="rId26"/>
    <p:sldId id="2011" r:id="rId27"/>
    <p:sldId id="2216" r:id="rId28"/>
    <p:sldId id="2014" r:id="rId29"/>
    <p:sldId id="2269" r:id="rId30"/>
    <p:sldId id="2270" r:id="rId31"/>
    <p:sldId id="2271" r:id="rId32"/>
    <p:sldId id="2019" r:id="rId33"/>
    <p:sldId id="2020" r:id="rId34"/>
    <p:sldId id="2275" r:id="rId35"/>
    <p:sldId id="2276" r:id="rId36"/>
    <p:sldId id="2277" r:id="rId37"/>
    <p:sldId id="2321" r:id="rId38"/>
    <p:sldId id="2322" r:id="rId39"/>
    <p:sldId id="2027" r:id="rId40"/>
    <p:sldId id="2028" r:id="rId41"/>
    <p:sldId id="2029" r:id="rId42"/>
    <p:sldId id="2030" r:id="rId43"/>
    <p:sldId id="2031" r:id="rId44"/>
    <p:sldId id="2032" r:id="rId45"/>
    <p:sldId id="2033" r:id="rId46"/>
    <p:sldId id="2034" r:id="rId47"/>
    <p:sldId id="2211" r:id="rId48"/>
    <p:sldId id="2278" r:id="rId49"/>
    <p:sldId id="2042" r:id="rId50"/>
    <p:sldId id="2043" r:id="rId51"/>
    <p:sldId id="2323" r:id="rId52"/>
    <p:sldId id="2324" r:id="rId53"/>
    <p:sldId id="2325" r:id="rId54"/>
    <p:sldId id="2283" r:id="rId55"/>
    <p:sldId id="2326" r:id="rId56"/>
    <p:sldId id="2051" r:id="rId57"/>
    <p:sldId id="2052" r:id="rId58"/>
    <p:sldId id="2070" r:id="rId59"/>
    <p:sldId id="2071" r:id="rId60"/>
    <p:sldId id="2072" r:id="rId61"/>
    <p:sldId id="2207" r:id="rId62"/>
    <p:sldId id="2074" r:id="rId63"/>
    <p:sldId id="2195" r:id="rId64"/>
    <p:sldId id="2196" r:id="rId65"/>
    <p:sldId id="2197" r:id="rId66"/>
    <p:sldId id="2082" r:id="rId67"/>
    <p:sldId id="2083" r:id="rId68"/>
    <p:sldId id="2295" r:id="rId69"/>
    <p:sldId id="2296" r:id="rId70"/>
    <p:sldId id="2297" r:id="rId71"/>
    <p:sldId id="2298" r:id="rId72"/>
    <p:sldId id="2299" r:id="rId73"/>
    <p:sldId id="2327" r:id="rId74"/>
    <p:sldId id="2090" r:id="rId75"/>
    <p:sldId id="2091" r:id="rId76"/>
    <p:sldId id="2053" r:id="rId77"/>
    <p:sldId id="2054" r:id="rId78"/>
    <p:sldId id="2055" r:id="rId79"/>
    <p:sldId id="2056" r:id="rId80"/>
    <p:sldId id="2057" r:id="rId81"/>
    <p:sldId id="2058" r:id="rId82"/>
    <p:sldId id="2300" r:id="rId83"/>
    <p:sldId id="2223" r:id="rId84"/>
    <p:sldId id="2301" r:id="rId85"/>
    <p:sldId id="2064" r:id="rId86"/>
    <p:sldId id="2307" r:id="rId87"/>
    <p:sldId id="2312" r:id="rId88"/>
    <p:sldId id="2313" r:id="rId89"/>
    <p:sldId id="2068" r:id="rId90"/>
    <p:sldId id="2069" r:id="rId91"/>
    <p:sldId id="2252" r:id="rId92"/>
    <p:sldId id="2154" r:id="rId93"/>
  </p:sldIdLst>
  <p:sldSz cx="12192000" cy="6858000"/>
  <p:notesSz cx="6858000" cy="9144000"/>
  <p:custDataLst>
    <p:tags r:id="rId9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开始" id="{BC9A9427-212C-4C89-B7CE-E76346128B26}">
          <p14:sldIdLst>
            <p14:sldId id="2316"/>
            <p14:sldId id="1979"/>
          </p14:sldIdLst>
        </p14:section>
        <p14:section name="第一篇" id="{9A2A2253-6B25-4394-B235-F707A8D4121B}">
          <p14:sldIdLst>
            <p14:sldId id="1980"/>
            <p14:sldId id="1981"/>
            <p14:sldId id="1982"/>
            <p14:sldId id="1983"/>
            <p14:sldId id="1984"/>
            <p14:sldId id="1985"/>
            <p14:sldId id="1987"/>
            <p14:sldId id="2254"/>
            <p14:sldId id="2255"/>
            <p14:sldId id="2258"/>
            <p14:sldId id="1996"/>
            <p14:sldId id="2260"/>
            <p14:sldId id="2317"/>
            <p14:sldId id="2257"/>
            <p14:sldId id="2319"/>
            <p14:sldId id="2320"/>
            <p14:sldId id="2005"/>
            <p14:sldId id="2006"/>
          </p14:sldIdLst>
        </p14:section>
        <p14:section name="第二篇" id="{940EB685-B755-40A5-A1DE-9E68159B078D}">
          <p14:sldIdLst>
            <p14:sldId id="2007"/>
            <p14:sldId id="2008"/>
            <p14:sldId id="2009"/>
            <p14:sldId id="2253"/>
            <p14:sldId id="2011"/>
            <p14:sldId id="2216"/>
            <p14:sldId id="2014"/>
            <p14:sldId id="2269"/>
            <p14:sldId id="2270"/>
            <p14:sldId id="2271"/>
            <p14:sldId id="2019"/>
            <p14:sldId id="2020"/>
            <p14:sldId id="2275"/>
            <p14:sldId id="2276"/>
            <p14:sldId id="2277"/>
            <p14:sldId id="2321"/>
            <p14:sldId id="2322"/>
            <p14:sldId id="2027"/>
            <p14:sldId id="2028"/>
          </p14:sldIdLst>
        </p14:section>
        <p14:section name="第三篇" id="{B2E89B03-92AE-40DB-BA95-4B7A2FA92739}">
          <p14:sldIdLst>
            <p14:sldId id="2029"/>
            <p14:sldId id="2030"/>
            <p14:sldId id="2031"/>
            <p14:sldId id="2032"/>
            <p14:sldId id="2033"/>
            <p14:sldId id="2034"/>
            <p14:sldId id="2211"/>
            <p14:sldId id="2278"/>
            <p14:sldId id="2042"/>
            <p14:sldId id="2043"/>
            <p14:sldId id="2323"/>
            <p14:sldId id="2324"/>
            <p14:sldId id="2325"/>
            <p14:sldId id="2283"/>
            <p14:sldId id="2326"/>
            <p14:sldId id="2051"/>
            <p14:sldId id="2052"/>
          </p14:sldIdLst>
        </p14:section>
        <p14:section name="第四篇" id="{8FBA3258-F279-42B4-AA6C-D5F7CAD5B328}">
          <p14:sldIdLst>
            <p14:sldId id="2070"/>
            <p14:sldId id="2071"/>
            <p14:sldId id="2072"/>
            <p14:sldId id="2207"/>
            <p14:sldId id="2074"/>
            <p14:sldId id="2195"/>
            <p14:sldId id="2196"/>
            <p14:sldId id="2197"/>
            <p14:sldId id="2082"/>
            <p14:sldId id="2083"/>
            <p14:sldId id="2295"/>
            <p14:sldId id="2296"/>
            <p14:sldId id="2297"/>
            <p14:sldId id="2298"/>
            <p14:sldId id="2299"/>
            <p14:sldId id="2327"/>
            <p14:sldId id="2090"/>
            <p14:sldId id="2091"/>
          </p14:sldIdLst>
        </p14:section>
        <p14:section name="第五篇" id="{A0638349-039B-412A-955B-7DE5117D43E9}">
          <p14:sldIdLst>
            <p14:sldId id="2053"/>
            <p14:sldId id="2054"/>
            <p14:sldId id="2055"/>
            <p14:sldId id="2056"/>
            <p14:sldId id="2057"/>
            <p14:sldId id="2058"/>
            <p14:sldId id="2300"/>
            <p14:sldId id="2223"/>
            <p14:sldId id="2301"/>
            <p14:sldId id="2064"/>
            <p14:sldId id="2307"/>
            <p14:sldId id="2312"/>
            <p14:sldId id="2313"/>
            <p14:sldId id="2068"/>
            <p14:sldId id="2069"/>
          </p14:sldIdLst>
        </p14:section>
        <p14:section name="总结" id="{B5579775-145B-4985-AEAB-173A15E631C6}">
          <p14:sldIdLst>
            <p14:sldId id="2252"/>
            <p14:sldId id="2154"/>
          </p14:sldIdLst>
        </p14:section>
      </p14:sectionLst>
    </p:ext>
    <p:ext uri="{EFAFB233-063F-42B5-8137-9DF3F51BA10A}">
      <p15:sldGuideLst xmlns:p15="http://schemas.microsoft.com/office/powerpoint/2012/main">
        <p15:guide id="1" orient="horz" pos="2550" userDrawn="1">
          <p15:clr>
            <a:srgbClr val="A4A3A4"/>
          </p15:clr>
        </p15:guide>
        <p15:guide id="2" pos="409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y yang" initials="hy" lastIdx="2" clrIdx="0"/>
  <p:cmAuthor id="2" name="Hongyan Yang" initials="YHY" lastIdx="5" clrIdx="1"/>
  <p:cmAuthor id="3" name="君竹 段" initials="君段" lastIdx="1" clrIdx="2"/>
  <p:cmAuthor id="584777183" name="坚果儿" initials="坚"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174AB"/>
    <a:srgbClr val="C00000"/>
    <a:srgbClr val="0E0EFF"/>
    <a:srgbClr val="0000FF"/>
    <a:srgbClr val="044875"/>
    <a:srgbClr val="D0CECE"/>
    <a:srgbClr val="7F7F7F"/>
    <a:srgbClr val="5B9BD5"/>
    <a:srgbClr val="F2F2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022" autoAdjust="0"/>
    <p:restoredTop sz="85199" autoAdjust="0"/>
  </p:normalViewPr>
  <p:slideViewPr>
    <p:cSldViewPr showGuides="1">
      <p:cViewPr varScale="1">
        <p:scale>
          <a:sx n="72" d="100"/>
          <a:sy n="72" d="100"/>
        </p:scale>
        <p:origin x="682" y="44"/>
      </p:cViewPr>
      <p:guideLst>
        <p:guide orient="horz" pos="2550"/>
        <p:guide pos="4091"/>
      </p:guideLst>
    </p:cSldViewPr>
  </p:slideViewPr>
  <p:notesTextViewPr>
    <p:cViewPr>
      <p:scale>
        <a:sx n="125" d="100"/>
        <a:sy n="125" d="100"/>
      </p:scale>
      <p:origin x="0" y="0"/>
    </p:cViewPr>
  </p:notesTextViewPr>
  <p:sorterViewPr>
    <p:cViewPr>
      <p:scale>
        <a:sx n="100" d="100"/>
        <a:sy n="100" d="100"/>
      </p:scale>
      <p:origin x="0" y="0"/>
    </p:cViewPr>
  </p:sorterViewPr>
  <p:gridSpacing cx="72000" cy="720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handoutMaster" Target="handoutMasters/handoutMaster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notesMaster" Target="notesMasters/notesMaster1.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commentAuthors" Target="commentAuthor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presProps" Target="presProps.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t>2025/12/26</a:t>
            </a:fld>
            <a:endParaRPr lang="zh-CN" altLang="en-US">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t>‹#›</a:t>
            </a:fld>
            <a:endParaRPr lang="zh-CN" altLang="en-US">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t>2025/12/26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首先假设分布式参数系统（</a:t>
            </a:r>
            <a:r>
              <a:rPr lang="en-US" altLang="zh-CN" sz="1600" kern="1200" dirty="0">
                <a:solidFill>
                  <a:schemeClr val="tx1"/>
                </a:solidFill>
                <a:effectLst/>
                <a:latin typeface="微软雅黑" panose="020B0503020204020204" charset="-122"/>
                <a:ea typeface="微软雅黑" panose="020B0503020204020204" charset="-122"/>
                <a:cs typeface="+mn-cs"/>
              </a:rPr>
              <a:t>DPS</a:t>
            </a:r>
            <a:r>
              <a:rPr lang="zh-CN" altLang="en-US" sz="1600" kern="1200" dirty="0">
                <a:solidFill>
                  <a:schemeClr val="tx1"/>
                </a:solidFill>
                <a:effectLst/>
                <a:latin typeface="微软雅黑" panose="020B0503020204020204" charset="-122"/>
                <a:ea typeface="微软雅黑" panose="020B0503020204020204" charset="-122"/>
                <a:cs typeface="+mn-cs"/>
              </a:rPr>
              <a:t>）的输出</a:t>
            </a:r>
            <a:r>
              <a:rPr lang="en-US" altLang="zh-CN" sz="1600" kern="1200" dirty="0">
                <a:solidFill>
                  <a:schemeClr val="tx1"/>
                </a:solidFill>
                <a:effectLst/>
                <a:latin typeface="微软雅黑" panose="020B0503020204020204" charset="-122"/>
                <a:ea typeface="微软雅黑" panose="020B0503020204020204" charset="-122"/>
                <a:cs typeface="+mn-cs"/>
              </a:rPr>
              <a:t> $T(x, t)$ </a:t>
            </a:r>
            <a:r>
              <a:rPr lang="zh-CN" altLang="en-US" sz="1600" kern="1200" dirty="0">
                <a:solidFill>
                  <a:schemeClr val="tx1"/>
                </a:solidFill>
                <a:effectLst/>
                <a:latin typeface="微软雅黑" panose="020B0503020204020204" charset="-122"/>
                <a:ea typeface="微软雅黑" panose="020B0503020204020204" charset="-122"/>
                <a:cs typeface="+mn-cs"/>
              </a:rPr>
              <a:t>可以展开为一系列空间基函数（</a:t>
            </a:r>
            <a:r>
              <a:rPr lang="en-US" altLang="zh-CN" sz="1600" kern="1200" dirty="0">
                <a:solidFill>
                  <a:schemeClr val="tx1"/>
                </a:solidFill>
                <a:effectLst/>
                <a:latin typeface="微软雅黑" panose="020B0503020204020204" charset="-122"/>
                <a:ea typeface="微软雅黑" panose="020B0503020204020204" charset="-122"/>
                <a:cs typeface="+mn-cs"/>
              </a:rPr>
              <a:t>SBFs</a:t>
            </a:r>
            <a:r>
              <a:rPr lang="zh-CN" altLang="en-US" sz="1600" kern="1200" dirty="0">
                <a:solidFill>
                  <a:schemeClr val="tx1"/>
                </a:solidFill>
                <a:effectLst/>
                <a:latin typeface="微软雅黑" panose="020B0503020204020204" charset="-122"/>
                <a:ea typeface="微软雅黑" panose="020B0503020204020204" charset="-122"/>
                <a:cs typeface="+mn-cs"/>
              </a:rPr>
              <a:t>）和时间系数的乘积之和</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en-US" altLang="zh-CN" dirty="0">
                <a:effectLst/>
                <a:sym typeface="+mn-ea"/>
              </a:rPr>
              <a:t>$a_i(t)$</a:t>
            </a:r>
            <a:r>
              <a:rPr lang="zh-CN" altLang="en-US" dirty="0">
                <a:effectLst/>
                <a:sym typeface="+mn-ea"/>
              </a:rPr>
              <a:t>：代表时间物理信息（时间系数）。</a:t>
            </a:r>
            <a:r>
              <a:rPr lang="en-US" altLang="zh-CN" sz="1600" kern="1200" dirty="0">
                <a:solidFill>
                  <a:schemeClr val="tx1"/>
                </a:solidFill>
                <a:effectLst/>
                <a:latin typeface="微软雅黑" panose="020B0503020204020204" charset="-122"/>
                <a:ea typeface="微软雅黑" panose="020B0503020204020204" charset="-122"/>
                <a:cs typeface="+mn-cs"/>
              </a:rPr>
              <a:t>$\phi_i(x)$</a:t>
            </a:r>
            <a:r>
              <a:rPr lang="zh-CN" altLang="en-US" sz="1600" kern="1200" dirty="0">
                <a:solidFill>
                  <a:schemeClr val="tx1"/>
                </a:solidFill>
                <a:effectLst/>
                <a:latin typeface="微软雅黑" panose="020B0503020204020204" charset="-122"/>
                <a:ea typeface="微软雅黑" panose="020B0503020204020204" charset="-122"/>
                <a:cs typeface="+mn-cs"/>
              </a:rPr>
              <a:t>：代表空间物理信息（空间基函数）。</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第二步，提取空间信息：</a:t>
            </a:r>
            <a:r>
              <a:rPr lang="en-US" altLang="zh-CN" sz="1600" kern="1200" dirty="0">
                <a:solidFill>
                  <a:schemeClr val="tx1"/>
                </a:solidFill>
                <a:effectLst/>
                <a:latin typeface="微软雅黑" panose="020B0503020204020204" charset="-122"/>
                <a:ea typeface="微软雅黑" panose="020B0503020204020204" charset="-122"/>
                <a:cs typeface="+mn-cs"/>
              </a:rPr>
              <a:t>Sturm-Liouville </a:t>
            </a:r>
            <a:r>
              <a:rPr lang="zh-CN" altLang="en-US" sz="1600" kern="1200" dirty="0">
                <a:solidFill>
                  <a:schemeClr val="tx1"/>
                </a:solidFill>
                <a:effectLst/>
                <a:latin typeface="微软雅黑" panose="020B0503020204020204" charset="-122"/>
                <a:ea typeface="微软雅黑" panose="020B0503020204020204" charset="-122"/>
                <a:cs typeface="+mn-cs"/>
              </a:rPr>
              <a:t>特征值问题</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为了得到</a:t>
            </a:r>
            <a:r>
              <a:rPr lang="en-US" altLang="zh-CN" sz="1600" kern="1200" dirty="0">
                <a:solidFill>
                  <a:schemeClr val="tx1"/>
                </a:solidFill>
                <a:effectLst/>
                <a:latin typeface="微软雅黑" panose="020B0503020204020204" charset="-122"/>
                <a:ea typeface="微软雅黑" panose="020B0503020204020204" charset="-122"/>
                <a:cs typeface="+mn-cs"/>
              </a:rPr>
              <a:t> $\phi_i(x)$</a:t>
            </a:r>
            <a:r>
              <a:rPr lang="zh-CN" altLang="en-US" sz="1600" kern="1200" dirty="0">
                <a:solidFill>
                  <a:schemeClr val="tx1"/>
                </a:solidFill>
                <a:effectLst/>
                <a:latin typeface="微软雅黑" panose="020B0503020204020204" charset="-122"/>
                <a:ea typeface="微软雅黑" panose="020B0503020204020204" charset="-122"/>
                <a:cs typeface="+mn-cs"/>
              </a:rPr>
              <a:t>，作者对</a:t>
            </a:r>
            <a:r>
              <a:rPr lang="en-US" altLang="zh-CN" sz="1600" kern="1200" dirty="0">
                <a:solidFill>
                  <a:schemeClr val="tx1"/>
                </a:solidFill>
                <a:effectLst/>
                <a:latin typeface="微软雅黑" panose="020B0503020204020204" charset="-122"/>
                <a:ea typeface="微软雅黑" panose="020B0503020204020204" charset="-122"/>
                <a:cs typeface="+mn-cs"/>
              </a:rPr>
              <a:t> PDE </a:t>
            </a:r>
            <a:r>
              <a:rPr lang="zh-CN" altLang="en-US" sz="1600" kern="1200" dirty="0">
                <a:solidFill>
                  <a:schemeClr val="tx1"/>
                </a:solidFill>
                <a:effectLst/>
                <a:latin typeface="微软雅黑" panose="020B0503020204020204" charset="-122"/>
                <a:ea typeface="微软雅黑" panose="020B0503020204020204" charset="-122"/>
                <a:cs typeface="+mn-cs"/>
              </a:rPr>
              <a:t>的齐次版本进行变换，将其转化为一个</a:t>
            </a:r>
            <a:r>
              <a:rPr lang="en-US" altLang="zh-CN" sz="1600" kern="1200" dirty="0">
                <a:solidFill>
                  <a:schemeClr val="tx1"/>
                </a:solidFill>
                <a:effectLst/>
                <a:latin typeface="微软雅黑" panose="020B0503020204020204" charset="-122"/>
                <a:ea typeface="微软雅黑" panose="020B0503020204020204" charset="-122"/>
                <a:cs typeface="+mn-cs"/>
              </a:rPr>
              <a:t> Sturm-Liouville </a:t>
            </a:r>
            <a:r>
              <a:rPr lang="zh-CN" altLang="en-US" sz="1600" kern="1200" dirty="0">
                <a:solidFill>
                  <a:schemeClr val="tx1"/>
                </a:solidFill>
                <a:effectLst/>
                <a:latin typeface="微软雅黑" panose="020B0503020204020204" charset="-122"/>
                <a:ea typeface="微软雅黑" panose="020B0503020204020204" charset="-122"/>
                <a:cs typeface="+mn-cs"/>
              </a:rPr>
              <a:t>特征值问题。思路：通过求解这个方程并结合边界条件，可以得到一组正交的空间基函数（</a:t>
            </a:r>
            <a:r>
              <a:rPr lang="en-US" altLang="zh-CN" sz="1600" kern="1200" dirty="0">
                <a:solidFill>
                  <a:schemeClr val="tx1"/>
                </a:solidFill>
                <a:effectLst/>
                <a:latin typeface="微软雅黑" panose="020B0503020204020204" charset="-122"/>
                <a:ea typeface="微软雅黑" panose="020B0503020204020204" charset="-122"/>
                <a:cs typeface="+mn-cs"/>
              </a:rPr>
              <a:t>SBFs</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降阶：实际应用中，快速模态对系统的贡献很小，因此只需要保留前</a:t>
            </a:r>
            <a:r>
              <a:rPr lang="en-US" altLang="zh-CN" sz="1600" kern="1200" dirty="0">
                <a:solidFill>
                  <a:schemeClr val="tx1"/>
                </a:solidFill>
                <a:effectLst/>
                <a:latin typeface="微软雅黑" panose="020B0503020204020204" charset="-122"/>
                <a:ea typeface="微软雅黑" panose="020B0503020204020204" charset="-122"/>
                <a:cs typeface="+mn-cs"/>
              </a:rPr>
              <a:t> $N$ </a:t>
            </a:r>
            <a:r>
              <a:rPr lang="zh-CN" altLang="en-US" sz="1600" kern="1200" dirty="0">
                <a:solidFill>
                  <a:schemeClr val="tx1"/>
                </a:solidFill>
                <a:effectLst/>
                <a:latin typeface="微软雅黑" panose="020B0503020204020204" charset="-122"/>
                <a:ea typeface="微软雅黑" panose="020B0503020204020204" charset="-122"/>
                <a:cs typeface="+mn-cs"/>
              </a:rPr>
              <a:t>个慢速模态（</a:t>
            </a:r>
            <a:r>
              <a:rPr lang="en-US" altLang="zh-CN" sz="1600" kern="1200" dirty="0">
                <a:solidFill>
                  <a:schemeClr val="tx1"/>
                </a:solidFill>
                <a:effectLst/>
                <a:latin typeface="微软雅黑" panose="020B0503020204020204" charset="-122"/>
                <a:ea typeface="微软雅黑" panose="020B0503020204020204" charset="-122"/>
                <a:cs typeface="+mn-cs"/>
              </a:rPr>
              <a:t>Slow Modes</a:t>
            </a:r>
            <a:r>
              <a:rPr lang="zh-CN" altLang="en-US" sz="1600" kern="1200" dirty="0">
                <a:solidFill>
                  <a:schemeClr val="tx1"/>
                </a:solidFill>
                <a:effectLst/>
                <a:latin typeface="微软雅黑" panose="020B0503020204020204" charset="-122"/>
                <a:ea typeface="微软雅黑" panose="020B0503020204020204" charset="-122"/>
                <a:cs typeface="+mn-cs"/>
              </a:rPr>
              <a:t>），将无限维截断为有限维</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第三步：提取时间信息：</a:t>
            </a:r>
            <a:r>
              <a:rPr lang="en-US" altLang="zh-CN" sz="1600" kern="1200" dirty="0">
                <a:solidFill>
                  <a:schemeClr val="tx1"/>
                </a:solidFill>
                <a:effectLst/>
                <a:latin typeface="微软雅黑" panose="020B0503020204020204" charset="-122"/>
                <a:ea typeface="微软雅黑" panose="020B0503020204020204" charset="-122"/>
                <a:cs typeface="+mn-cs"/>
              </a:rPr>
              <a:t>Galerkin </a:t>
            </a:r>
            <a:r>
              <a:rPr lang="zh-CN" altLang="en-US" sz="1600" kern="1200" dirty="0">
                <a:solidFill>
                  <a:schemeClr val="tx1"/>
                </a:solidFill>
                <a:effectLst/>
                <a:latin typeface="微软雅黑" panose="020B0503020204020204" charset="-122"/>
                <a:ea typeface="微软雅黑" panose="020B0503020204020204" charset="-122"/>
                <a:cs typeface="+mn-cs"/>
              </a:rPr>
              <a:t>投影法。得到空间基函数后，需要确定时间系数</a:t>
            </a:r>
            <a:r>
              <a:rPr lang="en-US" altLang="zh-CN" sz="1600" kern="1200" dirty="0">
                <a:solidFill>
                  <a:schemeClr val="tx1"/>
                </a:solidFill>
                <a:effectLst/>
                <a:latin typeface="微软雅黑" panose="020B0503020204020204" charset="-122"/>
                <a:ea typeface="微软雅黑" panose="020B0503020204020204" charset="-122"/>
                <a:cs typeface="+mn-cs"/>
              </a:rPr>
              <a:t> $a_i(t)$ </a:t>
            </a:r>
            <a:r>
              <a:rPr lang="zh-CN" altLang="en-US" sz="1600" kern="1200" dirty="0">
                <a:solidFill>
                  <a:schemeClr val="tx1"/>
                </a:solidFill>
                <a:effectLst/>
                <a:latin typeface="微软雅黑" panose="020B0503020204020204" charset="-122"/>
                <a:ea typeface="微软雅黑" panose="020B0503020204020204" charset="-122"/>
                <a:cs typeface="+mn-cs"/>
              </a:rPr>
              <a:t>随时间变化的规律。思路：将截断后的近似解</a:t>
            </a:r>
            <a:r>
              <a:rPr lang="en-US" altLang="zh-CN" sz="1600" kern="1200" dirty="0">
                <a:solidFill>
                  <a:schemeClr val="tx1"/>
                </a:solidFill>
                <a:effectLst/>
                <a:latin typeface="微软雅黑" panose="020B0503020204020204" charset="-122"/>
                <a:ea typeface="微软雅黑" panose="020B0503020204020204" charset="-122"/>
                <a:cs typeface="+mn-cs"/>
              </a:rPr>
              <a:t> $T_N(x, t)$ </a:t>
            </a:r>
            <a:r>
              <a:rPr lang="zh-CN" altLang="en-US" sz="1600" kern="1200" dirty="0">
                <a:solidFill>
                  <a:schemeClr val="tx1"/>
                </a:solidFill>
                <a:effectLst/>
                <a:latin typeface="微软雅黑" panose="020B0503020204020204" charset="-122"/>
                <a:ea typeface="微软雅黑" panose="020B0503020204020204" charset="-122"/>
                <a:cs typeface="+mn-cs"/>
              </a:rPr>
              <a:t>代入原始</a:t>
            </a:r>
            <a:r>
              <a:rPr lang="en-US" altLang="zh-CN" sz="1600" kern="1200" dirty="0">
                <a:solidFill>
                  <a:schemeClr val="tx1"/>
                </a:solidFill>
                <a:effectLst/>
                <a:latin typeface="微软雅黑" panose="020B0503020204020204" charset="-122"/>
                <a:ea typeface="微软雅黑" panose="020B0503020204020204" charset="-122"/>
                <a:cs typeface="+mn-cs"/>
              </a:rPr>
              <a:t> PDE</a:t>
            </a:r>
            <a:r>
              <a:rPr lang="zh-CN" altLang="en-US" sz="1600" kern="1200" dirty="0">
                <a:solidFill>
                  <a:schemeClr val="tx1"/>
                </a:solidFill>
                <a:effectLst/>
                <a:latin typeface="微软雅黑" panose="020B0503020204020204" charset="-122"/>
                <a:ea typeface="微软雅黑" panose="020B0503020204020204" charset="-122"/>
                <a:cs typeface="+mn-cs"/>
              </a:rPr>
              <a:t>，产生残差</a:t>
            </a:r>
            <a:r>
              <a:rPr lang="en-US" altLang="zh-CN" sz="1600" kern="1200" dirty="0">
                <a:solidFill>
                  <a:schemeClr val="tx1"/>
                </a:solidFill>
                <a:effectLst/>
                <a:latin typeface="微软雅黑" panose="020B0503020204020204" charset="-122"/>
                <a:ea typeface="微软雅黑" panose="020B0503020204020204" charset="-122"/>
                <a:cs typeface="+mn-cs"/>
              </a:rPr>
              <a:t> $R(x, t)$</a:t>
            </a:r>
            <a:r>
              <a:rPr lang="zh-CN" altLang="en-US" sz="1600" kern="1200" dirty="0">
                <a:solidFill>
                  <a:schemeClr val="tx1"/>
                </a:solidFill>
                <a:effectLst/>
                <a:latin typeface="微软雅黑" panose="020B0503020204020204" charset="-122"/>
                <a:ea typeface="微软雅黑" panose="020B0503020204020204" charset="-122"/>
                <a:cs typeface="+mn-cs"/>
              </a:rPr>
              <a:t>。正交投影：利用</a:t>
            </a:r>
            <a:r>
              <a:rPr lang="en-US" altLang="zh-CN" sz="1600" kern="1200" dirty="0">
                <a:solidFill>
                  <a:schemeClr val="tx1"/>
                </a:solidFill>
                <a:effectLst/>
                <a:latin typeface="微软雅黑" panose="020B0503020204020204" charset="-122"/>
                <a:ea typeface="微软雅黑" panose="020B0503020204020204" charset="-122"/>
                <a:cs typeface="+mn-cs"/>
              </a:rPr>
              <a:t> Galerkin </a:t>
            </a:r>
            <a:r>
              <a:rPr lang="zh-CN" altLang="en-US" sz="1600" kern="1200" dirty="0">
                <a:solidFill>
                  <a:schemeClr val="tx1"/>
                </a:solidFill>
                <a:effectLst/>
                <a:latin typeface="微软雅黑" panose="020B0503020204020204" charset="-122"/>
                <a:ea typeface="微软雅黑" panose="020B0503020204020204" charset="-122"/>
                <a:cs typeface="+mn-cs"/>
              </a:rPr>
              <a:t>方法，使残差与每一个空间基函数的内积为零。结果：这一步成功将</a:t>
            </a:r>
            <a:r>
              <a:rPr lang="en-US" altLang="zh-CN" sz="1600" kern="1200" dirty="0">
                <a:solidFill>
                  <a:schemeClr val="tx1"/>
                </a:solidFill>
                <a:effectLst/>
                <a:latin typeface="微软雅黑" panose="020B0503020204020204" charset="-122"/>
                <a:ea typeface="微软雅黑" panose="020B0503020204020204" charset="-122"/>
                <a:cs typeface="+mn-cs"/>
              </a:rPr>
              <a:t> PDE </a:t>
            </a:r>
            <a:r>
              <a:rPr lang="zh-CN" altLang="en-US" sz="1600" kern="1200" dirty="0">
                <a:solidFill>
                  <a:schemeClr val="tx1"/>
                </a:solidFill>
                <a:effectLst/>
                <a:latin typeface="微软雅黑" panose="020B0503020204020204" charset="-122"/>
                <a:ea typeface="微软雅黑" panose="020B0503020204020204" charset="-122"/>
                <a:cs typeface="+mn-cs"/>
              </a:rPr>
              <a:t>转化为了描述时间系数变化的</a:t>
            </a:r>
            <a:r>
              <a:rPr lang="en-US" altLang="zh-CN" sz="1600" kern="1200" dirty="0">
                <a:solidFill>
                  <a:schemeClr val="tx1"/>
                </a:solidFill>
                <a:effectLst/>
                <a:latin typeface="微软雅黑" panose="020B0503020204020204" charset="-122"/>
                <a:ea typeface="微软雅黑" panose="020B0503020204020204" charset="-122"/>
                <a:cs typeface="+mn-cs"/>
              </a:rPr>
              <a:t> ODEs </a:t>
            </a:r>
            <a:r>
              <a:rPr lang="zh-CN" altLang="en-US" sz="1600" kern="1200" dirty="0">
                <a:solidFill>
                  <a:schemeClr val="tx1"/>
                </a:solidFill>
                <a:effectLst/>
                <a:latin typeface="微软雅黑" panose="020B0503020204020204" charset="-122"/>
                <a:ea typeface="微软雅黑" panose="020B0503020204020204" charset="-122"/>
                <a:cs typeface="+mn-cs"/>
              </a:rPr>
              <a:t>降阶系统。</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网络架构：包含两部分：全连接神经网络</a:t>
            </a:r>
            <a:r>
              <a:rPr lang="en-US" altLang="zh-CN" sz="1600" kern="1200" dirty="0">
                <a:solidFill>
                  <a:schemeClr val="tx1"/>
                </a:solidFill>
                <a:effectLst/>
                <a:latin typeface="微软雅黑" panose="020B0503020204020204" charset="-122"/>
                <a:ea typeface="微软雅黑" panose="020B0503020204020204" charset="-122"/>
                <a:cs typeface="+mn-cs"/>
              </a:rPr>
              <a:t> (FCNN) </a:t>
            </a:r>
            <a:r>
              <a:rPr lang="zh-CN" altLang="en-US" sz="1600" kern="1200" dirty="0">
                <a:solidFill>
                  <a:schemeClr val="tx1"/>
                </a:solidFill>
                <a:effectLst/>
                <a:latin typeface="微软雅黑" panose="020B0503020204020204" charset="-122"/>
                <a:ea typeface="微软雅黑" panose="020B0503020204020204" charset="-122"/>
                <a:cs typeface="+mn-cs"/>
              </a:rPr>
              <a:t>和损失函数</a:t>
            </a:r>
            <a:r>
              <a:rPr lang="en-US" altLang="zh-CN" sz="1600" kern="1200" dirty="0">
                <a:solidFill>
                  <a:schemeClr val="tx1"/>
                </a:solidFill>
                <a:effectLst/>
                <a:latin typeface="微软雅黑" panose="020B0503020204020204" charset="-122"/>
                <a:ea typeface="微软雅黑" panose="020B0503020204020204" charset="-122"/>
                <a:cs typeface="+mn-cs"/>
              </a:rPr>
              <a:t> 8</a:t>
            </a:r>
            <a:r>
              <a:rPr lang="zh-CN" altLang="en-US" sz="1600" kern="1200" dirty="0">
                <a:solidFill>
                  <a:schemeClr val="tx1"/>
                </a:solidFill>
                <a:effectLst/>
                <a:latin typeface="微软雅黑" panose="020B0503020204020204" charset="-122"/>
                <a:ea typeface="微软雅黑" panose="020B0503020204020204" charset="-122"/>
                <a:cs typeface="+mn-cs"/>
              </a:rPr>
              <a:t>。输入：时间变量</a:t>
            </a:r>
            <a:r>
              <a:rPr lang="en-US" altLang="zh-CN" sz="1600" kern="1200" dirty="0">
                <a:solidFill>
                  <a:schemeClr val="tx1"/>
                </a:solidFill>
                <a:effectLst/>
                <a:latin typeface="微软雅黑" panose="020B0503020204020204" charset="-122"/>
                <a:ea typeface="微软雅黑" panose="020B0503020204020204" charset="-122"/>
                <a:cs typeface="+mn-cs"/>
              </a:rPr>
              <a:t> $t$ </a:t>
            </a:r>
            <a:r>
              <a:rPr lang="zh-CN" altLang="en-US" sz="1600" kern="1200" dirty="0">
                <a:solidFill>
                  <a:schemeClr val="tx1"/>
                </a:solidFill>
                <a:effectLst/>
                <a:latin typeface="微软雅黑" panose="020B0503020204020204" charset="-122"/>
                <a:ea typeface="微软雅黑" panose="020B0503020204020204" charset="-122"/>
                <a:cs typeface="+mn-cs"/>
              </a:rPr>
              <a:t>和控制输入信号</a:t>
            </a:r>
            <a:r>
              <a:rPr lang="en-US" altLang="zh-CN" sz="1600" kern="1200" dirty="0">
                <a:solidFill>
                  <a:schemeClr val="tx1"/>
                </a:solidFill>
                <a:effectLst/>
                <a:latin typeface="微软雅黑" panose="020B0503020204020204" charset="-122"/>
                <a:ea typeface="微软雅黑" panose="020B0503020204020204" charset="-122"/>
                <a:cs typeface="+mn-cs"/>
              </a:rPr>
              <a:t> $u(t)$ 9999</a:t>
            </a:r>
            <a:r>
              <a:rPr lang="zh-CN" altLang="en-US" sz="1600" kern="1200" dirty="0">
                <a:solidFill>
                  <a:schemeClr val="tx1"/>
                </a:solidFill>
                <a:effectLst/>
                <a:latin typeface="微软雅黑" panose="020B0503020204020204" charset="-122"/>
                <a:ea typeface="微软雅黑" panose="020B0503020204020204" charset="-122"/>
                <a:cs typeface="+mn-cs"/>
              </a:rPr>
              <a:t>。输出：预测的时间系数</a:t>
            </a:r>
            <a:r>
              <a:rPr lang="en-US" altLang="zh-CN" sz="1600" kern="1200" dirty="0">
                <a:solidFill>
                  <a:schemeClr val="tx1"/>
                </a:solidFill>
                <a:effectLst/>
                <a:latin typeface="微软雅黑" panose="020B0503020204020204" charset="-122"/>
                <a:ea typeface="微软雅黑" panose="020B0503020204020204" charset="-122"/>
                <a:cs typeface="+mn-cs"/>
              </a:rPr>
              <a:t> $\hat{a}_i(t)$ 10101010</a:t>
            </a:r>
            <a:r>
              <a:rPr lang="zh-CN" altLang="en-US" sz="1600" kern="1200" dirty="0">
                <a:solidFill>
                  <a:schemeClr val="tx1"/>
                </a:solidFill>
                <a:effectLst/>
                <a:latin typeface="微软雅黑" panose="020B0503020204020204" charset="-122"/>
                <a:ea typeface="微软雅黑" panose="020B0503020204020204" charset="-122"/>
                <a:cs typeface="+mn-cs"/>
              </a:rPr>
              <a:t>。物理损失函数</a:t>
            </a:r>
            <a:r>
              <a:rPr lang="en-US" altLang="zh-CN" sz="1600" kern="1200" dirty="0">
                <a:solidFill>
                  <a:schemeClr val="tx1"/>
                </a:solidFill>
                <a:effectLst/>
                <a:latin typeface="微软雅黑" panose="020B0503020204020204" charset="-122"/>
                <a:ea typeface="微软雅黑" panose="020B0503020204020204" charset="-122"/>
                <a:cs typeface="+mn-cs"/>
              </a:rPr>
              <a:t> (Physical Loss Function)</a:t>
            </a:r>
            <a:r>
              <a:rPr lang="zh-CN" altLang="en-US" sz="1600" kern="1200" dirty="0">
                <a:solidFill>
                  <a:schemeClr val="tx1"/>
                </a:solidFill>
                <a:effectLst/>
                <a:latin typeface="微软雅黑" panose="020B0503020204020204" charset="-122"/>
                <a:ea typeface="微软雅黑" panose="020B0503020204020204" charset="-122"/>
                <a:cs typeface="+mn-cs"/>
              </a:rPr>
              <a:t>：这是该方法的创新点。不同于传统</a:t>
            </a:r>
            <a:r>
              <a:rPr lang="en-US" altLang="zh-CN" sz="1600" kern="1200" dirty="0">
                <a:solidFill>
                  <a:schemeClr val="tx1"/>
                </a:solidFill>
                <a:effectLst/>
                <a:latin typeface="微软雅黑" panose="020B0503020204020204" charset="-122"/>
                <a:ea typeface="微软雅黑" panose="020B0503020204020204" charset="-122"/>
                <a:cs typeface="+mn-cs"/>
              </a:rPr>
              <a:t> PINN </a:t>
            </a:r>
            <a:r>
              <a:rPr lang="zh-CN" altLang="en-US" sz="1600" kern="1200" dirty="0">
                <a:solidFill>
                  <a:schemeClr val="tx1"/>
                </a:solidFill>
                <a:effectLst/>
                <a:latin typeface="微软雅黑" panose="020B0503020204020204" charset="-122"/>
                <a:ea typeface="微软雅黑" panose="020B0503020204020204" charset="-122"/>
                <a:cs typeface="+mn-cs"/>
              </a:rPr>
              <a:t>直接求解复杂的</a:t>
            </a:r>
            <a:r>
              <a:rPr lang="en-US" altLang="zh-CN" sz="1600" kern="1200" dirty="0">
                <a:solidFill>
                  <a:schemeClr val="tx1"/>
                </a:solidFill>
                <a:effectLst/>
                <a:latin typeface="微软雅黑" panose="020B0503020204020204" charset="-122"/>
                <a:ea typeface="微软雅黑" panose="020B0503020204020204" charset="-122"/>
                <a:cs typeface="+mn-cs"/>
              </a:rPr>
              <a:t> PDE </a:t>
            </a:r>
            <a:r>
              <a:rPr lang="zh-CN" altLang="en-US" sz="1600" kern="1200" dirty="0">
                <a:solidFill>
                  <a:schemeClr val="tx1"/>
                </a:solidFill>
                <a:effectLst/>
                <a:latin typeface="微软雅黑" panose="020B0503020204020204" charset="-122"/>
                <a:ea typeface="微软雅黑" panose="020B0503020204020204" charset="-122"/>
                <a:cs typeface="+mn-cs"/>
              </a:rPr>
              <a:t>残差，</a:t>
            </a:r>
            <a:r>
              <a:rPr lang="en-US" altLang="zh-CN" sz="1600" kern="1200" dirty="0">
                <a:solidFill>
                  <a:schemeClr val="tx1"/>
                </a:solidFill>
                <a:effectLst/>
                <a:latin typeface="微软雅黑" panose="020B0503020204020204" charset="-122"/>
                <a:ea typeface="微软雅黑" panose="020B0503020204020204" charset="-122"/>
                <a:cs typeface="+mn-cs"/>
              </a:rPr>
              <a:t>T/S-PIML </a:t>
            </a:r>
            <a:r>
              <a:rPr lang="zh-CN" altLang="en-US" sz="1600" kern="1200" dirty="0">
                <a:solidFill>
                  <a:schemeClr val="tx1"/>
                </a:solidFill>
                <a:effectLst/>
                <a:latin typeface="微软雅黑" panose="020B0503020204020204" charset="-122"/>
                <a:ea typeface="微软雅黑" panose="020B0503020204020204" charset="-122"/>
                <a:cs typeface="+mn-cs"/>
              </a:rPr>
              <a:t>的损失函数基于简化后的</a:t>
            </a:r>
            <a:r>
              <a:rPr lang="en-US" altLang="zh-CN" sz="1600" kern="1200" dirty="0">
                <a:solidFill>
                  <a:schemeClr val="tx1"/>
                </a:solidFill>
                <a:effectLst/>
                <a:latin typeface="微软雅黑" panose="020B0503020204020204" charset="-122"/>
                <a:ea typeface="微软雅黑" panose="020B0503020204020204" charset="-122"/>
                <a:cs typeface="+mn-cs"/>
              </a:rPr>
              <a:t> ODE </a:t>
            </a:r>
            <a:r>
              <a:rPr lang="zh-CN" altLang="en-US" sz="1600" kern="1200" dirty="0">
                <a:solidFill>
                  <a:schemeClr val="tx1"/>
                </a:solidFill>
                <a:effectLst/>
                <a:latin typeface="微软雅黑" panose="020B0503020204020204" charset="-122"/>
                <a:ea typeface="微软雅黑" panose="020B0503020204020204" charset="-122"/>
                <a:cs typeface="+mn-cs"/>
              </a:rPr>
              <a:t>残差和初始条件</a:t>
            </a:r>
            <a:r>
              <a:rPr lang="en-US" altLang="zh-CN" sz="1600" kern="1200" dirty="0">
                <a:solidFill>
                  <a:schemeClr val="tx1"/>
                </a:solidFill>
                <a:effectLst/>
                <a:latin typeface="微软雅黑" panose="020B0503020204020204" charset="-122"/>
                <a:ea typeface="微软雅黑" panose="020B0503020204020204" charset="-122"/>
                <a:cs typeface="+mn-cs"/>
              </a:rPr>
              <a:t> (ICs) </a:t>
            </a:r>
            <a:r>
              <a:rPr lang="zh-CN" altLang="en-US" sz="1600" kern="1200" dirty="0">
                <a:solidFill>
                  <a:schemeClr val="tx1"/>
                </a:solidFill>
                <a:effectLst/>
                <a:latin typeface="微软雅黑" panose="020B0503020204020204" charset="-122"/>
                <a:ea typeface="微软雅黑" panose="020B0503020204020204" charset="-122"/>
                <a:cs typeface="+mn-cs"/>
              </a:rPr>
              <a:t>。通过自动微分</a:t>
            </a:r>
            <a:r>
              <a:rPr lang="en-US" altLang="zh-CN" sz="1600" kern="1200" dirty="0">
                <a:solidFill>
                  <a:schemeClr val="tx1"/>
                </a:solidFill>
                <a:effectLst/>
                <a:latin typeface="微软雅黑" panose="020B0503020204020204" charset="-122"/>
                <a:ea typeface="微软雅黑" panose="020B0503020204020204" charset="-122"/>
                <a:cs typeface="+mn-cs"/>
              </a:rPr>
              <a:t> (AD) </a:t>
            </a:r>
            <a:r>
              <a:rPr lang="zh-CN" altLang="en-US" sz="1600" kern="1200" dirty="0">
                <a:solidFill>
                  <a:schemeClr val="tx1"/>
                </a:solidFill>
                <a:effectLst/>
                <a:latin typeface="微软雅黑" panose="020B0503020204020204" charset="-122"/>
                <a:ea typeface="微软雅黑" panose="020B0503020204020204" charset="-122"/>
                <a:cs typeface="+mn-cs"/>
              </a:rPr>
              <a:t>获取时间导数，并结合预先算好的空间基函数导数来计算残差。</a:t>
            </a: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网络架构：从图</a:t>
            </a:r>
            <a:r>
              <a:rPr lang="en-US" altLang="zh-CN" sz="1600" kern="1200" dirty="0">
                <a:solidFill>
                  <a:schemeClr val="tx1"/>
                </a:solidFill>
                <a:effectLst/>
                <a:latin typeface="微软雅黑" panose="020B0503020204020204" charset="-122"/>
                <a:ea typeface="微软雅黑" panose="020B0503020204020204" charset="-122"/>
                <a:cs typeface="+mn-cs"/>
              </a:rPr>
              <a:t> 3 </a:t>
            </a:r>
            <a:r>
              <a:rPr lang="zh-CN" altLang="en-US" sz="1600" kern="1200" dirty="0">
                <a:solidFill>
                  <a:schemeClr val="tx1"/>
                </a:solidFill>
                <a:effectLst/>
                <a:latin typeface="微软雅黑" panose="020B0503020204020204" charset="-122"/>
                <a:ea typeface="微软雅黑" panose="020B0503020204020204" charset="-122"/>
                <a:cs typeface="+mn-cs"/>
              </a:rPr>
              <a:t>可以看出，</a:t>
            </a:r>
            <a:r>
              <a:rPr lang="en-US" altLang="zh-CN" sz="1600" kern="1200" dirty="0">
                <a:solidFill>
                  <a:schemeClr val="tx1"/>
                </a:solidFill>
                <a:effectLst/>
                <a:latin typeface="微软雅黑" panose="020B0503020204020204" charset="-122"/>
                <a:ea typeface="微软雅黑" panose="020B0503020204020204" charset="-122"/>
                <a:cs typeface="+mn-cs"/>
              </a:rPr>
              <a:t>PINN </a:t>
            </a:r>
            <a:r>
              <a:rPr lang="zh-CN" altLang="en-US" sz="1600" kern="1200" dirty="0">
                <a:solidFill>
                  <a:schemeClr val="tx1"/>
                </a:solidFill>
                <a:effectLst/>
                <a:latin typeface="微软雅黑" panose="020B0503020204020204" charset="-122"/>
                <a:ea typeface="微软雅黑" panose="020B0503020204020204" charset="-122"/>
                <a:cs typeface="+mn-cs"/>
              </a:rPr>
              <a:t>由两个部分组成：</a:t>
            </a:r>
            <a:r>
              <a:rPr lang="en-US" altLang="zh-CN" sz="1600" kern="1200" dirty="0">
                <a:solidFill>
                  <a:schemeClr val="tx1"/>
                </a:solidFill>
                <a:effectLst/>
                <a:latin typeface="微软雅黑" panose="020B0503020204020204" charset="-122"/>
                <a:ea typeface="微软雅黑" panose="020B0503020204020204" charset="-122"/>
                <a:cs typeface="+mn-cs"/>
              </a:rPr>
              <a:t>a) </a:t>
            </a:r>
            <a:r>
              <a:rPr lang="zh-CN" altLang="en-US" sz="1600" kern="1200" dirty="0">
                <a:solidFill>
                  <a:schemeClr val="tx1"/>
                </a:solidFill>
                <a:effectLst/>
                <a:latin typeface="微软雅黑" panose="020B0503020204020204" charset="-122"/>
                <a:ea typeface="微软雅黑" panose="020B0503020204020204" charset="-122"/>
                <a:cs typeface="+mn-cs"/>
              </a:rPr>
              <a:t>全连接神经网络</a:t>
            </a:r>
            <a:r>
              <a:rPr lang="en-US" altLang="zh-CN" sz="1600" kern="1200" dirty="0">
                <a:solidFill>
                  <a:schemeClr val="tx1"/>
                </a:solidFill>
                <a:effectLst/>
                <a:latin typeface="微软雅黑" panose="020B0503020204020204" charset="-122"/>
                <a:ea typeface="微软雅黑" panose="020B0503020204020204" charset="-122"/>
                <a:cs typeface="+mn-cs"/>
              </a:rPr>
              <a:t> (FCNN) </a:t>
            </a:r>
            <a:r>
              <a:rPr lang="zh-CN" altLang="en-US" sz="1600" kern="1200" dirty="0">
                <a:solidFill>
                  <a:schemeClr val="tx1"/>
                </a:solidFill>
                <a:effectLst/>
                <a:latin typeface="微软雅黑" panose="020B0503020204020204" charset="-122"/>
                <a:ea typeface="微软雅黑" panose="020B0503020204020204" charset="-122"/>
                <a:cs typeface="+mn-cs"/>
              </a:rPr>
              <a:t>部分和</a:t>
            </a:r>
            <a:r>
              <a:rPr lang="en-US" altLang="zh-CN" sz="1600" kern="1200" dirty="0">
                <a:solidFill>
                  <a:schemeClr val="tx1"/>
                </a:solidFill>
                <a:effectLst/>
                <a:latin typeface="微软雅黑" panose="020B0503020204020204" charset="-122"/>
                <a:ea typeface="微软雅黑" panose="020B0503020204020204" charset="-122"/>
                <a:cs typeface="+mn-cs"/>
              </a:rPr>
              <a:t> b) </a:t>
            </a:r>
            <a:r>
              <a:rPr lang="zh-CN" altLang="en-US" sz="1600" kern="1200" dirty="0">
                <a:solidFill>
                  <a:schemeClr val="tx1"/>
                </a:solidFill>
                <a:effectLst/>
                <a:latin typeface="微软雅黑" panose="020B0503020204020204" charset="-122"/>
                <a:ea typeface="微软雅黑" panose="020B0503020204020204" charset="-122"/>
                <a:cs typeface="+mn-cs"/>
              </a:rPr>
              <a:t>损失函数部分。损失函数由物理信息部分和数据补偿部分组成。需要注意的是，</a:t>
            </a:r>
            <a:r>
              <a:rPr lang="en-US" altLang="zh-CN" sz="1600" kern="1200" dirty="0">
                <a:solidFill>
                  <a:schemeClr val="tx1"/>
                </a:solidFill>
                <a:effectLst/>
                <a:latin typeface="微软雅黑" panose="020B0503020204020204" charset="-122"/>
                <a:ea typeface="微软雅黑" panose="020B0503020204020204" charset="-122"/>
                <a:cs typeface="+mn-cs"/>
              </a:rPr>
              <a:t>PINN </a:t>
            </a:r>
            <a:r>
              <a:rPr lang="zh-CN" altLang="en-US" sz="1600" kern="1200" dirty="0">
                <a:solidFill>
                  <a:schemeClr val="tx1"/>
                </a:solidFill>
                <a:effectLst/>
                <a:latin typeface="微软雅黑" panose="020B0503020204020204" charset="-122"/>
                <a:ea typeface="微软雅黑" panose="020B0503020204020204" charset="-122"/>
                <a:cs typeface="+mn-cs"/>
              </a:rPr>
              <a:t>的主要特点在于其能够以紧凑的方式将物理信息与数据无缝集成，这在单独的传统时空分离方法中是不易实现的。这一独特特性使</a:t>
            </a:r>
            <a:r>
              <a:rPr lang="en-US" altLang="zh-CN" sz="1600" kern="1200" dirty="0">
                <a:solidFill>
                  <a:schemeClr val="tx1"/>
                </a:solidFill>
                <a:effectLst/>
                <a:latin typeface="微软雅黑" panose="020B0503020204020204" charset="-122"/>
                <a:ea typeface="微软雅黑" panose="020B0503020204020204" charset="-122"/>
                <a:cs typeface="+mn-cs"/>
              </a:rPr>
              <a:t> PINN </a:t>
            </a:r>
            <a:r>
              <a:rPr lang="zh-CN" altLang="en-US" sz="1600" kern="1200" dirty="0">
                <a:solidFill>
                  <a:schemeClr val="tx1"/>
                </a:solidFill>
                <a:effectLst/>
                <a:latin typeface="微软雅黑" panose="020B0503020204020204" charset="-122"/>
                <a:ea typeface="微软雅黑" panose="020B0503020204020204" charset="-122"/>
                <a:cs typeface="+mn-cs"/>
              </a:rPr>
              <a:t>能够有效地补偿系统误差。数据补偿的细节将在下一节详细阐述。</a:t>
            </a:r>
            <a:r>
              <a:rPr lang="en-US" altLang="zh-CN" sz="1600" kern="1200" dirty="0">
                <a:solidFill>
                  <a:schemeClr val="tx1"/>
                </a:solidFill>
                <a:effectLst/>
                <a:latin typeface="微软雅黑" panose="020B0503020204020204" charset="-122"/>
                <a:ea typeface="微软雅黑" panose="020B0503020204020204" charset="-122"/>
                <a:cs typeface="+mn-cs"/>
              </a:rPr>
              <a:t>a) </a:t>
            </a:r>
            <a:r>
              <a:rPr lang="zh-CN" altLang="en-US" sz="1600" kern="1200" dirty="0">
                <a:solidFill>
                  <a:schemeClr val="tx1"/>
                </a:solidFill>
                <a:effectLst/>
                <a:latin typeface="微软雅黑" panose="020B0503020204020204" charset="-122"/>
                <a:ea typeface="微软雅黑" panose="020B0503020204020204" charset="-122"/>
                <a:cs typeface="+mn-cs"/>
              </a:rPr>
              <a:t>在</a:t>
            </a:r>
            <a:r>
              <a:rPr lang="en-US" altLang="zh-CN" sz="1600" kern="1200" dirty="0">
                <a:solidFill>
                  <a:schemeClr val="tx1"/>
                </a:solidFill>
                <a:effectLst/>
                <a:latin typeface="微软雅黑" panose="020B0503020204020204" charset="-122"/>
                <a:ea typeface="微软雅黑" panose="020B0503020204020204" charset="-122"/>
                <a:cs typeface="+mn-cs"/>
              </a:rPr>
              <a:t> FCNN </a:t>
            </a:r>
            <a:r>
              <a:rPr lang="zh-CN" altLang="en-US" sz="1600" kern="1200" dirty="0">
                <a:solidFill>
                  <a:schemeClr val="tx1"/>
                </a:solidFill>
                <a:effectLst/>
                <a:latin typeface="微软雅黑" panose="020B0503020204020204" charset="-122"/>
                <a:ea typeface="微软雅黑" panose="020B0503020204020204" charset="-122"/>
                <a:cs typeface="+mn-cs"/>
              </a:rPr>
              <a:t>部分，我们利用了深度神经网络</a:t>
            </a:r>
            <a:r>
              <a:rPr lang="en-US" altLang="zh-CN" sz="1600" kern="1200" dirty="0">
                <a:solidFill>
                  <a:schemeClr val="tx1"/>
                </a:solidFill>
                <a:effectLst/>
                <a:latin typeface="微软雅黑" panose="020B0503020204020204" charset="-122"/>
                <a:ea typeface="微软雅黑" panose="020B0503020204020204" charset="-122"/>
                <a:cs typeface="+mn-cs"/>
              </a:rPr>
              <a:t> (DNN) </a:t>
            </a:r>
            <a:r>
              <a:rPr lang="zh-CN" altLang="en-US" sz="1600" kern="1200" dirty="0">
                <a:solidFill>
                  <a:schemeClr val="tx1"/>
                </a:solidFill>
                <a:effectLst/>
                <a:latin typeface="微软雅黑" panose="020B0503020204020204" charset="-122"/>
                <a:ea typeface="微软雅黑" panose="020B0503020204020204" charset="-122"/>
                <a:cs typeface="+mn-cs"/>
              </a:rPr>
              <a:t>众所周知的通用逼近能力。</a:t>
            </a:r>
            <a:r>
              <a:rPr lang="en-US" altLang="zh-CN" sz="1600" kern="1200" dirty="0">
                <a:solidFill>
                  <a:schemeClr val="tx1"/>
                </a:solidFill>
                <a:effectLst/>
                <a:latin typeface="微软雅黑" panose="020B0503020204020204" charset="-122"/>
                <a:ea typeface="微软雅黑" panose="020B0503020204020204" charset="-122"/>
                <a:cs typeface="+mn-cs"/>
              </a:rPr>
              <a:t>FCNN </a:t>
            </a:r>
            <a:r>
              <a:rPr lang="zh-CN" altLang="en-US" sz="1600" kern="1200" dirty="0">
                <a:solidFill>
                  <a:schemeClr val="tx1"/>
                </a:solidFill>
                <a:effectLst/>
                <a:latin typeface="微软雅黑" panose="020B0503020204020204" charset="-122"/>
                <a:ea typeface="微软雅黑" panose="020B0503020204020204" charset="-122"/>
                <a:cs typeface="+mn-cs"/>
              </a:rPr>
              <a:t>的输入包括时间变量（即</a:t>
            </a:r>
            <a:r>
              <a:rPr lang="en-US" altLang="zh-CN" sz="1600" kern="1200" dirty="0">
                <a:solidFill>
                  <a:schemeClr val="tx1"/>
                </a:solidFill>
                <a:effectLst/>
                <a:latin typeface="微软雅黑" panose="020B0503020204020204" charset="-122"/>
                <a:ea typeface="微软雅黑" panose="020B0503020204020204" charset="-122"/>
                <a:cs typeface="+mn-cs"/>
              </a:rPr>
              <a:t> $t$</a:t>
            </a:r>
            <a:r>
              <a:rPr lang="zh-CN" altLang="en-US" sz="1600" kern="1200" dirty="0">
                <a:solidFill>
                  <a:schemeClr val="tx1"/>
                </a:solidFill>
                <a:effectLst/>
                <a:latin typeface="微软雅黑" panose="020B0503020204020204" charset="-122"/>
                <a:ea typeface="微软雅黑" panose="020B0503020204020204" charset="-122"/>
                <a:cs typeface="+mn-cs"/>
              </a:rPr>
              <a:t>）和随时间变化的控制信号（即</a:t>
            </a:r>
            <a:r>
              <a:rPr lang="en-US" altLang="zh-CN" sz="1600" kern="1200" dirty="0">
                <a:solidFill>
                  <a:schemeClr val="tx1"/>
                </a:solidFill>
                <a:effectLst/>
                <a:latin typeface="微软雅黑" panose="020B0503020204020204" charset="-122"/>
                <a:ea typeface="微软雅黑" panose="020B0503020204020204" charset="-122"/>
                <a:cs typeface="+mn-cs"/>
              </a:rPr>
              <a:t> $u$</a:t>
            </a:r>
            <a:r>
              <a:rPr lang="zh-CN" altLang="en-US" sz="1600" kern="1200" dirty="0">
                <a:solidFill>
                  <a:schemeClr val="tx1"/>
                </a:solidFill>
                <a:effectLst/>
                <a:latin typeface="微软雅黑" panose="020B0503020204020204" charset="-122"/>
                <a:ea typeface="微软雅黑" panose="020B0503020204020204" charset="-122"/>
                <a:cs typeface="+mn-cs"/>
              </a:rPr>
              <a:t>）。输出是时间系数（即</a:t>
            </a:r>
            <a:r>
              <a:rPr lang="en-US" altLang="zh-CN" sz="1600" kern="1200" dirty="0">
                <a:solidFill>
                  <a:schemeClr val="tx1"/>
                </a:solidFill>
                <a:effectLst/>
                <a:latin typeface="微软雅黑" panose="020B0503020204020204" charset="-122"/>
                <a:ea typeface="微软雅黑" panose="020B0503020204020204" charset="-122"/>
                <a:cs typeface="+mn-cs"/>
              </a:rPr>
              <a:t> $a = \{a_i\}$</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b) </a:t>
            </a:r>
            <a:r>
              <a:rPr lang="zh-CN" altLang="en-US" sz="1600" kern="1200" dirty="0">
                <a:solidFill>
                  <a:schemeClr val="tx1"/>
                </a:solidFill>
                <a:effectLst/>
                <a:latin typeface="微软雅黑" panose="020B0503020204020204" charset="-122"/>
                <a:ea typeface="微软雅黑" panose="020B0503020204020204" charset="-122"/>
                <a:cs typeface="+mn-cs"/>
              </a:rPr>
              <a:t>在物理信息部分，物理信息由常微分方程</a:t>
            </a:r>
            <a:r>
              <a:rPr lang="en-US" altLang="zh-CN" sz="1600" kern="1200" dirty="0">
                <a:solidFill>
                  <a:schemeClr val="tx1"/>
                </a:solidFill>
                <a:effectLst/>
                <a:latin typeface="微软雅黑" panose="020B0503020204020204" charset="-122"/>
                <a:ea typeface="微软雅黑" panose="020B0503020204020204" charset="-122"/>
                <a:cs typeface="+mn-cs"/>
              </a:rPr>
              <a:t> (ODEs) </a:t>
            </a:r>
            <a:r>
              <a:rPr lang="zh-CN" altLang="en-US" sz="1600" kern="1200" dirty="0">
                <a:solidFill>
                  <a:schemeClr val="tx1"/>
                </a:solidFill>
                <a:effectLst/>
                <a:latin typeface="微软雅黑" panose="020B0503020204020204" charset="-122"/>
                <a:ea typeface="微软雅黑" panose="020B0503020204020204" charset="-122"/>
                <a:cs typeface="+mn-cs"/>
              </a:rPr>
              <a:t>和初始条件</a:t>
            </a:r>
            <a:r>
              <a:rPr lang="en-US" altLang="zh-CN" sz="1600" kern="1200" dirty="0">
                <a:solidFill>
                  <a:schemeClr val="tx1"/>
                </a:solidFill>
                <a:effectLst/>
                <a:latin typeface="微软雅黑" panose="020B0503020204020204" charset="-122"/>
                <a:ea typeface="微软雅黑" panose="020B0503020204020204" charset="-122"/>
                <a:cs typeface="+mn-cs"/>
              </a:rPr>
              <a:t> (ICs) </a:t>
            </a:r>
            <a:r>
              <a:rPr lang="zh-CN" altLang="en-US" sz="1600" kern="1200" dirty="0">
                <a:solidFill>
                  <a:schemeClr val="tx1"/>
                </a:solidFill>
                <a:effectLst/>
                <a:latin typeface="微软雅黑" panose="020B0503020204020204" charset="-122"/>
                <a:ea typeface="微软雅黑" panose="020B0503020204020204" charset="-122"/>
                <a:cs typeface="+mn-cs"/>
              </a:rPr>
              <a:t>的残差提供。这些残差是通过将空间基函数</a:t>
            </a:r>
            <a:r>
              <a:rPr lang="en-US" altLang="zh-CN" sz="1600" kern="1200" dirty="0">
                <a:solidFill>
                  <a:schemeClr val="tx1"/>
                </a:solidFill>
                <a:effectLst/>
                <a:latin typeface="微软雅黑" panose="020B0503020204020204" charset="-122"/>
                <a:ea typeface="微软雅黑" panose="020B0503020204020204" charset="-122"/>
                <a:cs typeface="+mn-cs"/>
              </a:rPr>
              <a:t> (SBFs)</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FCNN </a:t>
            </a:r>
            <a:r>
              <a:rPr lang="zh-CN" altLang="en-US" sz="1600" kern="1200" dirty="0">
                <a:solidFill>
                  <a:schemeClr val="tx1"/>
                </a:solidFill>
                <a:effectLst/>
                <a:latin typeface="微软雅黑" panose="020B0503020204020204" charset="-122"/>
                <a:ea typeface="微软雅黑" panose="020B0503020204020204" charset="-122"/>
                <a:cs typeface="+mn-cs"/>
              </a:rPr>
              <a:t>的输出（即近似的时间系数）及其导数代入</a:t>
            </a:r>
            <a:r>
              <a:rPr lang="en-US" altLang="zh-CN" sz="1600" kern="1200" dirty="0">
                <a:solidFill>
                  <a:schemeClr val="tx1"/>
                </a:solidFill>
                <a:effectLst/>
                <a:latin typeface="微软雅黑" panose="020B0503020204020204" charset="-122"/>
                <a:ea typeface="微软雅黑" panose="020B0503020204020204" charset="-122"/>
                <a:cs typeface="+mn-cs"/>
              </a:rPr>
              <a:t> ODEs </a:t>
            </a:r>
            <a:r>
              <a:rPr lang="zh-CN" altLang="en-US" sz="1600" kern="1200" dirty="0">
                <a:solidFill>
                  <a:schemeClr val="tx1"/>
                </a:solidFill>
                <a:effectLst/>
                <a:latin typeface="微软雅黑" panose="020B0503020204020204" charset="-122"/>
                <a:ea typeface="微软雅黑" panose="020B0503020204020204" charset="-122"/>
                <a:cs typeface="+mn-cs"/>
              </a:rPr>
              <a:t>和</a:t>
            </a:r>
            <a:r>
              <a:rPr lang="en-US" altLang="zh-CN" sz="1600" kern="1200" dirty="0">
                <a:solidFill>
                  <a:schemeClr val="tx1"/>
                </a:solidFill>
                <a:effectLst/>
                <a:latin typeface="微软雅黑" panose="020B0503020204020204" charset="-122"/>
                <a:ea typeface="微软雅黑" panose="020B0503020204020204" charset="-122"/>
                <a:cs typeface="+mn-cs"/>
              </a:rPr>
              <a:t> ICs </a:t>
            </a:r>
            <a:r>
              <a:rPr lang="zh-CN" altLang="en-US" sz="1600" kern="1200" dirty="0">
                <a:solidFill>
                  <a:schemeClr val="tx1"/>
                </a:solidFill>
                <a:effectLst/>
                <a:latin typeface="微软雅黑" panose="020B0503020204020204" charset="-122"/>
                <a:ea typeface="微软雅黑" panose="020B0503020204020204" charset="-122"/>
                <a:cs typeface="+mn-cs"/>
              </a:rPr>
              <a:t>计算得出的。归功于反向传播规则，时间系数的导数可以很容易地通过自动微分</a:t>
            </a:r>
            <a:r>
              <a:rPr lang="en-US" altLang="zh-CN" sz="1600" kern="1200" dirty="0">
                <a:solidFill>
                  <a:schemeClr val="tx1"/>
                </a:solidFill>
                <a:effectLst/>
                <a:latin typeface="微软雅黑" panose="020B0503020204020204" charset="-122"/>
                <a:ea typeface="微软雅黑" panose="020B0503020204020204" charset="-122"/>
                <a:cs typeface="+mn-cs"/>
              </a:rPr>
              <a:t> (AD) </a:t>
            </a:r>
            <a:r>
              <a:rPr lang="zh-CN" altLang="en-US" sz="1600" kern="1200" dirty="0">
                <a:solidFill>
                  <a:schemeClr val="tx1"/>
                </a:solidFill>
                <a:effectLst/>
                <a:latin typeface="微软雅黑" panose="020B0503020204020204" charset="-122"/>
                <a:ea typeface="微软雅黑" panose="020B0503020204020204" charset="-122"/>
                <a:cs typeface="+mn-cs"/>
              </a:rPr>
              <a:t>获取。此外，</a:t>
            </a:r>
            <a:r>
              <a:rPr lang="en-US" altLang="zh-CN" sz="1600" kern="1200" dirty="0">
                <a:solidFill>
                  <a:schemeClr val="tx1"/>
                </a:solidFill>
                <a:effectLst/>
                <a:latin typeface="微软雅黑" panose="020B0503020204020204" charset="-122"/>
                <a:ea typeface="微软雅黑" panose="020B0503020204020204" charset="-122"/>
                <a:cs typeface="+mn-cs"/>
              </a:rPr>
              <a:t>ODEs </a:t>
            </a:r>
            <a:r>
              <a:rPr lang="zh-CN" altLang="en-US" sz="1600" kern="1200" dirty="0">
                <a:solidFill>
                  <a:schemeClr val="tx1"/>
                </a:solidFill>
                <a:effectLst/>
                <a:latin typeface="微软雅黑" panose="020B0503020204020204" charset="-122"/>
                <a:ea typeface="微软雅黑" panose="020B0503020204020204" charset="-122"/>
                <a:cs typeface="+mn-cs"/>
              </a:rPr>
              <a:t>中涉及的</a:t>
            </a:r>
            <a:r>
              <a:rPr lang="en-US" altLang="zh-CN" sz="1600" kern="1200" dirty="0">
                <a:solidFill>
                  <a:schemeClr val="tx1"/>
                </a:solidFill>
                <a:effectLst/>
                <a:latin typeface="微软雅黑" panose="020B0503020204020204" charset="-122"/>
                <a:ea typeface="微软雅黑" panose="020B0503020204020204" charset="-122"/>
                <a:cs typeface="+mn-cs"/>
              </a:rPr>
              <a:t> SBFs </a:t>
            </a:r>
            <a:r>
              <a:rPr lang="zh-CN" altLang="en-US" sz="1600" kern="1200" dirty="0">
                <a:solidFill>
                  <a:schemeClr val="tx1"/>
                </a:solidFill>
                <a:effectLst/>
                <a:latin typeface="微软雅黑" panose="020B0503020204020204" charset="-122"/>
                <a:ea typeface="微软雅黑" panose="020B0503020204020204" charset="-122"/>
                <a:cs typeface="+mn-cs"/>
              </a:rPr>
              <a:t>已通过谱方法获得，从而使其导数能够以较高的精度进行显式计算。</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构建了一个全连接神经网络</a:t>
            </a:r>
            <a:r>
              <a:rPr lang="en-US" altLang="zh-CN" sz="1600" kern="1200" dirty="0">
                <a:solidFill>
                  <a:schemeClr val="tx1"/>
                </a:solidFill>
                <a:effectLst/>
                <a:latin typeface="微软雅黑" panose="020B0503020204020204" charset="-122"/>
                <a:ea typeface="微软雅黑" panose="020B0503020204020204" charset="-122"/>
                <a:cs typeface="+mn-cs"/>
              </a:rPr>
              <a:t> (FCNN) </a:t>
            </a:r>
            <a:r>
              <a:rPr lang="zh-CN" altLang="en-US" sz="1600" kern="1200" dirty="0">
                <a:solidFill>
                  <a:schemeClr val="tx1"/>
                </a:solidFill>
                <a:effectLst/>
                <a:latin typeface="微软雅黑" panose="020B0503020204020204" charset="-122"/>
                <a:ea typeface="微软雅黑" panose="020B0503020204020204" charset="-122"/>
                <a:cs typeface="+mn-cs"/>
              </a:rPr>
              <a:t>来对分布参数系统</a:t>
            </a:r>
            <a:r>
              <a:rPr lang="en-US" altLang="zh-CN" sz="1600" kern="1200" dirty="0">
                <a:solidFill>
                  <a:schemeClr val="tx1"/>
                </a:solidFill>
                <a:effectLst/>
                <a:latin typeface="微软雅黑" panose="020B0503020204020204" charset="-122"/>
                <a:ea typeface="微软雅黑" panose="020B0503020204020204" charset="-122"/>
                <a:cs typeface="+mn-cs"/>
              </a:rPr>
              <a:t> (DPS) </a:t>
            </a:r>
            <a:r>
              <a:rPr lang="zh-CN" altLang="en-US" sz="1600" kern="1200" dirty="0">
                <a:solidFill>
                  <a:schemeClr val="tx1"/>
                </a:solidFill>
                <a:effectLst/>
                <a:latin typeface="微软雅黑" panose="020B0503020204020204" charset="-122"/>
                <a:ea typeface="微软雅黑" panose="020B0503020204020204" charset="-122"/>
                <a:cs typeface="+mn-cs"/>
              </a:rPr>
              <a:t>进行建模。网络架构：包含</a:t>
            </a:r>
            <a:r>
              <a:rPr lang="en-US" altLang="zh-CN" sz="1600" kern="1200" dirty="0">
                <a:solidFill>
                  <a:schemeClr val="tx1"/>
                </a:solidFill>
                <a:effectLst/>
                <a:latin typeface="微软雅黑" panose="020B0503020204020204" charset="-122"/>
                <a:ea typeface="微软雅黑" panose="020B0503020204020204" charset="-122"/>
                <a:cs typeface="+mn-cs"/>
              </a:rPr>
              <a:t> 5 </a:t>
            </a:r>
            <a:r>
              <a:rPr lang="zh-CN" altLang="en-US" sz="1600" kern="1200" dirty="0">
                <a:solidFill>
                  <a:schemeClr val="tx1"/>
                </a:solidFill>
                <a:effectLst/>
                <a:latin typeface="微软雅黑" panose="020B0503020204020204" charset="-122"/>
                <a:ea typeface="微软雅黑" panose="020B0503020204020204" charset="-122"/>
                <a:cs typeface="+mn-cs"/>
              </a:rPr>
              <a:t>个隐藏层，每层设有</a:t>
            </a:r>
            <a:r>
              <a:rPr lang="en-US" altLang="zh-CN" sz="1600" kern="1200" dirty="0">
                <a:solidFill>
                  <a:schemeClr val="tx1"/>
                </a:solidFill>
                <a:effectLst/>
                <a:latin typeface="微软雅黑" panose="020B0503020204020204" charset="-122"/>
                <a:ea typeface="微软雅黑" panose="020B0503020204020204" charset="-122"/>
                <a:cs typeface="+mn-cs"/>
              </a:rPr>
              <a:t> 80 </a:t>
            </a:r>
            <a:r>
              <a:rPr lang="zh-CN" altLang="en-US" sz="1600" kern="1200" dirty="0">
                <a:solidFill>
                  <a:schemeClr val="tx1"/>
                </a:solidFill>
                <a:effectLst/>
                <a:latin typeface="微软雅黑" panose="020B0503020204020204" charset="-122"/>
                <a:ea typeface="微软雅黑" panose="020B0503020204020204" charset="-122"/>
                <a:cs typeface="+mn-cs"/>
              </a:rPr>
              <a:t>个神经元</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。激活函数：采用双曲正切激活函数</a:t>
            </a:r>
            <a:r>
              <a:rPr lang="en-US" altLang="zh-CN" sz="1600" kern="1200" dirty="0">
                <a:solidFill>
                  <a:schemeClr val="tx1"/>
                </a:solidFill>
                <a:effectLst/>
                <a:latin typeface="微软雅黑" panose="020B0503020204020204" charset="-122"/>
                <a:ea typeface="微软雅黑" panose="020B0503020204020204" charset="-122"/>
                <a:cs typeface="+mn-cs"/>
              </a:rPr>
              <a:t> (tanh) </a:t>
            </a:r>
            <a:r>
              <a:rPr lang="zh-CN" altLang="en-US" sz="1600" kern="1200" dirty="0">
                <a:solidFill>
                  <a:schemeClr val="tx1"/>
                </a:solidFill>
                <a:effectLst/>
                <a:latin typeface="微软雅黑" panose="020B0503020204020204" charset="-122"/>
                <a:ea typeface="微软雅黑" panose="020B0503020204020204" charset="-122"/>
                <a:cs typeface="+mn-cs"/>
              </a:rPr>
              <a:t>。优化器与学习率：使用</a:t>
            </a:r>
            <a:r>
              <a:rPr lang="en-US" altLang="zh-CN" sz="1600" kern="1200" dirty="0">
                <a:solidFill>
                  <a:schemeClr val="tx1"/>
                </a:solidFill>
                <a:effectLst/>
                <a:latin typeface="微软雅黑" panose="020B0503020204020204" charset="-122"/>
                <a:ea typeface="微软雅黑" panose="020B0503020204020204" charset="-122"/>
                <a:cs typeface="+mn-cs"/>
              </a:rPr>
              <a:t> L-BFGS </a:t>
            </a:r>
            <a:r>
              <a:rPr lang="zh-CN" altLang="en-US" sz="1600" kern="1200" dirty="0">
                <a:solidFill>
                  <a:schemeClr val="tx1"/>
                </a:solidFill>
                <a:effectLst/>
                <a:latin typeface="微软雅黑" panose="020B0503020204020204" charset="-122"/>
                <a:ea typeface="微软雅黑" panose="020B0503020204020204" charset="-122"/>
                <a:cs typeface="+mn-cs"/>
              </a:rPr>
              <a:t>和</a:t>
            </a:r>
            <a:r>
              <a:rPr lang="en-US" altLang="zh-CN" sz="1600" kern="1200" dirty="0">
                <a:solidFill>
                  <a:schemeClr val="tx1"/>
                </a:solidFill>
                <a:effectLst/>
                <a:latin typeface="微软雅黑" panose="020B0503020204020204" charset="-122"/>
                <a:ea typeface="微软雅黑" panose="020B0503020204020204" charset="-122"/>
                <a:cs typeface="+mn-cs"/>
              </a:rPr>
              <a:t> Adam </a:t>
            </a:r>
            <a:r>
              <a:rPr lang="zh-CN" altLang="en-US" sz="1600" kern="1200" dirty="0">
                <a:solidFill>
                  <a:schemeClr val="tx1"/>
                </a:solidFill>
                <a:effectLst/>
                <a:latin typeface="微软雅黑" panose="020B0503020204020204" charset="-122"/>
                <a:ea typeface="微软雅黑" panose="020B0503020204020204" charset="-122"/>
                <a:cs typeface="+mn-cs"/>
              </a:rPr>
              <a:t>优化器，学习率分别设定为</a:t>
            </a:r>
            <a:r>
              <a:rPr lang="en-US" altLang="zh-CN" sz="1600" kern="1200" dirty="0">
                <a:solidFill>
                  <a:schemeClr val="tx1"/>
                </a:solidFill>
                <a:effectLst/>
                <a:latin typeface="微软雅黑" panose="020B0503020204020204" charset="-122"/>
                <a:ea typeface="微软雅黑" panose="020B0503020204020204" charset="-122"/>
                <a:cs typeface="+mn-cs"/>
              </a:rPr>
              <a:t> 1.0 </a:t>
            </a:r>
            <a:r>
              <a:rPr lang="zh-CN" altLang="en-US" sz="1600" kern="1200" dirty="0">
                <a:solidFill>
                  <a:schemeClr val="tx1"/>
                </a:solidFill>
                <a:effectLst/>
                <a:latin typeface="微软雅黑" panose="020B0503020204020204" charset="-122"/>
                <a:ea typeface="微软雅黑" panose="020B0503020204020204" charset="-122"/>
                <a:cs typeface="+mn-cs"/>
              </a:rPr>
              <a:t>和</a:t>
            </a:r>
            <a:r>
              <a:rPr lang="en-US" altLang="zh-CN" sz="1600" kern="1200" dirty="0">
                <a:solidFill>
                  <a:schemeClr val="tx1"/>
                </a:solidFill>
                <a:effectLst/>
                <a:latin typeface="微软雅黑" panose="020B0503020204020204" charset="-122"/>
                <a:ea typeface="微软雅黑" panose="020B0503020204020204" charset="-122"/>
                <a:cs typeface="+mn-cs"/>
              </a:rPr>
              <a:t> 0.001 </a:t>
            </a:r>
            <a:r>
              <a:rPr lang="zh-CN" altLang="en-US" sz="1600" kern="1200" dirty="0">
                <a:solidFill>
                  <a:schemeClr val="tx1"/>
                </a:solidFill>
                <a:effectLst/>
                <a:latin typeface="微软雅黑" panose="020B0503020204020204" charset="-122"/>
                <a:ea typeface="微软雅黑" panose="020B0503020204020204" charset="-122"/>
                <a:cs typeface="+mn-cs"/>
              </a:rPr>
              <a:t>。为了验证</a:t>
            </a:r>
            <a:r>
              <a:rPr lang="en-US" altLang="zh-CN" sz="1600" kern="1200" dirty="0">
                <a:solidFill>
                  <a:schemeClr val="tx1"/>
                </a:solidFill>
                <a:effectLst/>
                <a:latin typeface="微软雅黑" panose="020B0503020204020204" charset="-122"/>
                <a:ea typeface="微软雅黑" panose="020B0503020204020204" charset="-122"/>
                <a:cs typeface="+mn-cs"/>
              </a:rPr>
              <a:t> T/S-PIML </a:t>
            </a:r>
            <a:r>
              <a:rPr lang="zh-CN" altLang="en-US" sz="1600" kern="1200" dirty="0">
                <a:solidFill>
                  <a:schemeClr val="tx1"/>
                </a:solidFill>
                <a:effectLst/>
                <a:latin typeface="微软雅黑" panose="020B0503020204020204" charset="-122"/>
                <a:ea typeface="微软雅黑" panose="020B0503020204020204" charset="-122"/>
                <a:cs typeface="+mn-cs"/>
              </a:rPr>
              <a:t>方法的有效性，作者准备了两组复杂的</a:t>
            </a:r>
            <a:r>
              <a:rPr lang="en-US" altLang="zh-CN" sz="1600" kern="1200" dirty="0">
                <a:solidFill>
                  <a:schemeClr val="tx1"/>
                </a:solidFill>
                <a:effectLst/>
                <a:latin typeface="微软雅黑" panose="020B0503020204020204" charset="-122"/>
                <a:ea typeface="微软雅黑" panose="020B0503020204020204" charset="-122"/>
                <a:cs typeface="+mn-cs"/>
              </a:rPr>
              <a:t> DPS </a:t>
            </a:r>
            <a:r>
              <a:rPr lang="zh-CN" altLang="en-US" sz="1600" kern="1200" dirty="0">
                <a:solidFill>
                  <a:schemeClr val="tx1"/>
                </a:solidFill>
                <a:effectLst/>
                <a:latin typeface="微软雅黑" panose="020B0503020204020204" charset="-122"/>
                <a:ea typeface="微软雅黑" panose="020B0503020204020204" charset="-122"/>
                <a:cs typeface="+mn-cs"/>
              </a:rPr>
              <a:t>模拟实验，并与四种主流方法进行对比：实验对象：基准</a:t>
            </a:r>
            <a:r>
              <a:rPr lang="en-US" altLang="zh-CN" sz="1600" kern="1200" dirty="0">
                <a:solidFill>
                  <a:schemeClr val="tx1"/>
                </a:solidFill>
                <a:effectLst/>
                <a:latin typeface="微软雅黑" panose="020B0503020204020204" charset="-122"/>
                <a:ea typeface="微软雅黑" panose="020B0503020204020204" charset="-122"/>
                <a:cs typeface="+mn-cs"/>
              </a:rPr>
              <a:t> DPS </a:t>
            </a:r>
            <a:r>
              <a:rPr lang="zh-CN" altLang="en-US" sz="1600" kern="1200" dirty="0">
                <a:solidFill>
                  <a:schemeClr val="tx1"/>
                </a:solidFill>
                <a:effectLst/>
                <a:latin typeface="微软雅黑" panose="020B0503020204020204" charset="-122"/>
                <a:ea typeface="微软雅黑" panose="020B0503020204020204" charset="-122"/>
                <a:cs typeface="+mn-cs"/>
              </a:rPr>
              <a:t>示例：用于性能评估的标准基准问题</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。锂离子电池热过程：具有实际应用意义的真实物理过程建模</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。对比方法：</a:t>
            </a:r>
            <a:r>
              <a:rPr lang="en-US" altLang="zh-CN" sz="1600" kern="1200" dirty="0">
                <a:solidFill>
                  <a:schemeClr val="tx1"/>
                </a:solidFill>
                <a:effectLst/>
                <a:latin typeface="微软雅黑" panose="020B0503020204020204" charset="-122"/>
                <a:ea typeface="微软雅黑" panose="020B0503020204020204" charset="-122"/>
                <a:cs typeface="+mn-cs"/>
              </a:rPr>
              <a:t>1) KL </a:t>
            </a:r>
            <a:r>
              <a:rPr lang="zh-CN" altLang="en-US" sz="1600" kern="1200" dirty="0">
                <a:solidFill>
                  <a:schemeClr val="tx1"/>
                </a:solidFill>
                <a:effectLst/>
                <a:latin typeface="微软雅黑" panose="020B0503020204020204" charset="-122"/>
                <a:ea typeface="微软雅黑" panose="020B0503020204020204" charset="-122"/>
                <a:cs typeface="+mn-cs"/>
              </a:rPr>
              <a:t>方法；</a:t>
            </a:r>
            <a:r>
              <a:rPr lang="en-US" altLang="zh-CN" sz="1600" kern="1200" dirty="0">
                <a:solidFill>
                  <a:schemeClr val="tx1"/>
                </a:solidFill>
                <a:effectLst/>
                <a:latin typeface="微软雅黑" panose="020B0503020204020204" charset="-122"/>
                <a:ea typeface="微软雅黑" panose="020B0503020204020204" charset="-122"/>
                <a:cs typeface="+mn-cs"/>
              </a:rPr>
              <a:t>2) </a:t>
            </a:r>
            <a:r>
              <a:rPr lang="zh-CN" altLang="en-US" sz="1600" kern="1200" dirty="0">
                <a:solidFill>
                  <a:schemeClr val="tx1"/>
                </a:solidFill>
                <a:effectLst/>
                <a:latin typeface="微软雅黑" panose="020B0503020204020204" charset="-122"/>
                <a:ea typeface="微软雅黑" panose="020B0503020204020204" charset="-122"/>
                <a:cs typeface="+mn-cs"/>
              </a:rPr>
              <a:t>谱方法；</a:t>
            </a:r>
            <a:r>
              <a:rPr lang="en-US" altLang="zh-CN" sz="1600" kern="1200" dirty="0">
                <a:solidFill>
                  <a:schemeClr val="tx1"/>
                </a:solidFill>
                <a:effectLst/>
                <a:latin typeface="微软雅黑" panose="020B0503020204020204" charset="-122"/>
                <a:ea typeface="微软雅黑" panose="020B0503020204020204" charset="-122"/>
                <a:cs typeface="+mn-cs"/>
              </a:rPr>
              <a:t>3) </a:t>
            </a:r>
            <a:r>
              <a:rPr lang="zh-CN" altLang="en-US" sz="1600" kern="1200" dirty="0">
                <a:solidFill>
                  <a:schemeClr val="tx1"/>
                </a:solidFill>
                <a:effectLst/>
                <a:latin typeface="微软雅黑" panose="020B0503020204020204" charset="-122"/>
                <a:ea typeface="微软雅黑" panose="020B0503020204020204" charset="-122"/>
                <a:cs typeface="+mn-cs"/>
              </a:rPr>
              <a:t>常规</a:t>
            </a:r>
            <a:r>
              <a:rPr lang="en-US" altLang="zh-CN" sz="1600" kern="1200" dirty="0">
                <a:solidFill>
                  <a:schemeClr val="tx1"/>
                </a:solidFill>
                <a:effectLst/>
                <a:latin typeface="微软雅黑" panose="020B0503020204020204" charset="-122"/>
                <a:ea typeface="微软雅黑" panose="020B0503020204020204" charset="-122"/>
                <a:cs typeface="+mn-cs"/>
              </a:rPr>
              <a:t> PINN</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4) s-PINNs </a:t>
            </a:r>
            <a:r>
              <a:rPr lang="zh-CN" altLang="en-US" sz="1600" kern="1200" dirty="0">
                <a:solidFill>
                  <a:schemeClr val="tx1"/>
                </a:solidFill>
                <a:effectLst/>
                <a:latin typeface="微软雅黑" panose="020B0503020204020204" charset="-122"/>
                <a:ea typeface="微软雅黑" panose="020B0503020204020204" charset="-122"/>
                <a:cs typeface="+mn-cs"/>
              </a:rPr>
              <a:t>。评价指标：采用均方根误差</a:t>
            </a:r>
            <a:r>
              <a:rPr lang="en-US" altLang="zh-CN" sz="1600" kern="1200" dirty="0">
                <a:solidFill>
                  <a:schemeClr val="tx1"/>
                </a:solidFill>
                <a:effectLst/>
                <a:latin typeface="微软雅黑" panose="020B0503020204020204" charset="-122"/>
                <a:ea typeface="微软雅黑" panose="020B0503020204020204" charset="-122"/>
                <a:cs typeface="+mn-cs"/>
              </a:rPr>
              <a:t> (RMSE) </a:t>
            </a:r>
            <a:r>
              <a:rPr lang="zh-CN" altLang="en-US" sz="1600" kern="1200" dirty="0">
                <a:solidFill>
                  <a:schemeClr val="tx1"/>
                </a:solidFill>
                <a:effectLst/>
                <a:latin typeface="微软雅黑" panose="020B0503020204020204" charset="-122"/>
                <a:ea typeface="微软雅黑" panose="020B0503020204020204" charset="-122"/>
                <a:cs typeface="+mn-cs"/>
              </a:rPr>
              <a:t>来衡量各建模方法的性能</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构建了一个全连接神经网络</a:t>
            </a:r>
            <a:r>
              <a:rPr lang="en-US" altLang="zh-CN" sz="1600" kern="1200" dirty="0">
                <a:solidFill>
                  <a:schemeClr val="tx1"/>
                </a:solidFill>
                <a:effectLst/>
                <a:latin typeface="微软雅黑" panose="020B0503020204020204" charset="-122"/>
                <a:ea typeface="微软雅黑" panose="020B0503020204020204" charset="-122"/>
                <a:cs typeface="+mn-cs"/>
              </a:rPr>
              <a:t> (FCNN) </a:t>
            </a:r>
            <a:r>
              <a:rPr lang="zh-CN" altLang="en-US" sz="1600" kern="1200" dirty="0">
                <a:solidFill>
                  <a:schemeClr val="tx1"/>
                </a:solidFill>
                <a:effectLst/>
                <a:latin typeface="微软雅黑" panose="020B0503020204020204" charset="-122"/>
                <a:ea typeface="微软雅黑" panose="020B0503020204020204" charset="-122"/>
                <a:cs typeface="+mn-cs"/>
              </a:rPr>
              <a:t>来对分布参数系统</a:t>
            </a:r>
            <a:r>
              <a:rPr lang="en-US" altLang="zh-CN" sz="1600" kern="1200" dirty="0">
                <a:solidFill>
                  <a:schemeClr val="tx1"/>
                </a:solidFill>
                <a:effectLst/>
                <a:latin typeface="微软雅黑" panose="020B0503020204020204" charset="-122"/>
                <a:ea typeface="微软雅黑" panose="020B0503020204020204" charset="-122"/>
                <a:cs typeface="+mn-cs"/>
              </a:rPr>
              <a:t> (DPS) </a:t>
            </a:r>
            <a:r>
              <a:rPr lang="zh-CN" altLang="en-US" sz="1600" kern="1200" dirty="0">
                <a:solidFill>
                  <a:schemeClr val="tx1"/>
                </a:solidFill>
                <a:effectLst/>
                <a:latin typeface="微软雅黑" panose="020B0503020204020204" charset="-122"/>
                <a:ea typeface="微软雅黑" panose="020B0503020204020204" charset="-122"/>
                <a:cs typeface="+mn-cs"/>
              </a:rPr>
              <a:t>进行建模。网络架构：包含</a:t>
            </a:r>
            <a:r>
              <a:rPr lang="en-US" altLang="zh-CN" sz="1600" kern="1200" dirty="0">
                <a:solidFill>
                  <a:schemeClr val="tx1"/>
                </a:solidFill>
                <a:effectLst/>
                <a:latin typeface="微软雅黑" panose="020B0503020204020204" charset="-122"/>
                <a:ea typeface="微软雅黑" panose="020B0503020204020204" charset="-122"/>
                <a:cs typeface="+mn-cs"/>
              </a:rPr>
              <a:t> 5 </a:t>
            </a:r>
            <a:r>
              <a:rPr lang="zh-CN" altLang="en-US" sz="1600" kern="1200" dirty="0">
                <a:solidFill>
                  <a:schemeClr val="tx1"/>
                </a:solidFill>
                <a:effectLst/>
                <a:latin typeface="微软雅黑" panose="020B0503020204020204" charset="-122"/>
                <a:ea typeface="微软雅黑" panose="020B0503020204020204" charset="-122"/>
                <a:cs typeface="+mn-cs"/>
              </a:rPr>
              <a:t>个隐藏层，每层设有</a:t>
            </a:r>
            <a:r>
              <a:rPr lang="en-US" altLang="zh-CN" sz="1600" kern="1200" dirty="0">
                <a:solidFill>
                  <a:schemeClr val="tx1"/>
                </a:solidFill>
                <a:effectLst/>
                <a:latin typeface="微软雅黑" panose="020B0503020204020204" charset="-122"/>
                <a:ea typeface="微软雅黑" panose="020B0503020204020204" charset="-122"/>
                <a:cs typeface="+mn-cs"/>
              </a:rPr>
              <a:t> 80 </a:t>
            </a:r>
            <a:r>
              <a:rPr lang="zh-CN" altLang="en-US" sz="1600" kern="1200" dirty="0">
                <a:solidFill>
                  <a:schemeClr val="tx1"/>
                </a:solidFill>
                <a:effectLst/>
                <a:latin typeface="微软雅黑" panose="020B0503020204020204" charset="-122"/>
                <a:ea typeface="微软雅黑" panose="020B0503020204020204" charset="-122"/>
                <a:cs typeface="+mn-cs"/>
              </a:rPr>
              <a:t>个神经元</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。激活函数：采用双曲正切激活函数</a:t>
            </a:r>
            <a:r>
              <a:rPr lang="en-US" altLang="zh-CN" sz="1600" kern="1200" dirty="0">
                <a:solidFill>
                  <a:schemeClr val="tx1"/>
                </a:solidFill>
                <a:effectLst/>
                <a:latin typeface="微软雅黑" panose="020B0503020204020204" charset="-122"/>
                <a:ea typeface="微软雅黑" panose="020B0503020204020204" charset="-122"/>
                <a:cs typeface="+mn-cs"/>
              </a:rPr>
              <a:t> (tanh) </a:t>
            </a:r>
            <a:r>
              <a:rPr lang="zh-CN" altLang="en-US" sz="1600" kern="1200" dirty="0">
                <a:solidFill>
                  <a:schemeClr val="tx1"/>
                </a:solidFill>
                <a:effectLst/>
                <a:latin typeface="微软雅黑" panose="020B0503020204020204" charset="-122"/>
                <a:ea typeface="微软雅黑" panose="020B0503020204020204" charset="-122"/>
                <a:cs typeface="+mn-cs"/>
              </a:rPr>
              <a:t>。优化器与学习率：使用</a:t>
            </a:r>
            <a:r>
              <a:rPr lang="en-US" altLang="zh-CN" sz="1600" kern="1200" dirty="0">
                <a:solidFill>
                  <a:schemeClr val="tx1"/>
                </a:solidFill>
                <a:effectLst/>
                <a:latin typeface="微软雅黑" panose="020B0503020204020204" charset="-122"/>
                <a:ea typeface="微软雅黑" panose="020B0503020204020204" charset="-122"/>
                <a:cs typeface="+mn-cs"/>
              </a:rPr>
              <a:t> L-BFGS </a:t>
            </a:r>
            <a:r>
              <a:rPr lang="zh-CN" altLang="en-US" sz="1600" kern="1200" dirty="0">
                <a:solidFill>
                  <a:schemeClr val="tx1"/>
                </a:solidFill>
                <a:effectLst/>
                <a:latin typeface="微软雅黑" panose="020B0503020204020204" charset="-122"/>
                <a:ea typeface="微软雅黑" panose="020B0503020204020204" charset="-122"/>
                <a:cs typeface="+mn-cs"/>
              </a:rPr>
              <a:t>和</a:t>
            </a:r>
            <a:r>
              <a:rPr lang="en-US" altLang="zh-CN" sz="1600" kern="1200" dirty="0">
                <a:solidFill>
                  <a:schemeClr val="tx1"/>
                </a:solidFill>
                <a:effectLst/>
                <a:latin typeface="微软雅黑" panose="020B0503020204020204" charset="-122"/>
                <a:ea typeface="微软雅黑" panose="020B0503020204020204" charset="-122"/>
                <a:cs typeface="+mn-cs"/>
              </a:rPr>
              <a:t> Adam </a:t>
            </a:r>
            <a:r>
              <a:rPr lang="zh-CN" altLang="en-US" sz="1600" kern="1200" dirty="0">
                <a:solidFill>
                  <a:schemeClr val="tx1"/>
                </a:solidFill>
                <a:effectLst/>
                <a:latin typeface="微软雅黑" panose="020B0503020204020204" charset="-122"/>
                <a:ea typeface="微软雅黑" panose="020B0503020204020204" charset="-122"/>
                <a:cs typeface="+mn-cs"/>
              </a:rPr>
              <a:t>优化器，学习率分别设定为</a:t>
            </a:r>
            <a:r>
              <a:rPr lang="en-US" altLang="zh-CN" sz="1600" kern="1200" dirty="0">
                <a:solidFill>
                  <a:schemeClr val="tx1"/>
                </a:solidFill>
                <a:effectLst/>
                <a:latin typeface="微软雅黑" panose="020B0503020204020204" charset="-122"/>
                <a:ea typeface="微软雅黑" panose="020B0503020204020204" charset="-122"/>
                <a:cs typeface="+mn-cs"/>
              </a:rPr>
              <a:t> 1.0 </a:t>
            </a:r>
            <a:r>
              <a:rPr lang="zh-CN" altLang="en-US" sz="1600" kern="1200" dirty="0">
                <a:solidFill>
                  <a:schemeClr val="tx1"/>
                </a:solidFill>
                <a:effectLst/>
                <a:latin typeface="微软雅黑" panose="020B0503020204020204" charset="-122"/>
                <a:ea typeface="微软雅黑" panose="020B0503020204020204" charset="-122"/>
                <a:cs typeface="+mn-cs"/>
              </a:rPr>
              <a:t>和</a:t>
            </a:r>
            <a:r>
              <a:rPr lang="en-US" altLang="zh-CN" sz="1600" kern="1200" dirty="0">
                <a:solidFill>
                  <a:schemeClr val="tx1"/>
                </a:solidFill>
                <a:effectLst/>
                <a:latin typeface="微软雅黑" panose="020B0503020204020204" charset="-122"/>
                <a:ea typeface="微软雅黑" panose="020B0503020204020204" charset="-122"/>
                <a:cs typeface="+mn-cs"/>
              </a:rPr>
              <a:t> 0.001 </a:t>
            </a:r>
            <a:r>
              <a:rPr lang="zh-CN" altLang="en-US" sz="1600" kern="1200" dirty="0">
                <a:solidFill>
                  <a:schemeClr val="tx1"/>
                </a:solidFill>
                <a:effectLst/>
                <a:latin typeface="微软雅黑" panose="020B0503020204020204" charset="-122"/>
                <a:ea typeface="微软雅黑" panose="020B0503020204020204" charset="-122"/>
                <a:cs typeface="+mn-cs"/>
              </a:rPr>
              <a:t>。为了验证</a:t>
            </a:r>
            <a:r>
              <a:rPr lang="en-US" altLang="zh-CN" sz="1600" kern="1200" dirty="0">
                <a:solidFill>
                  <a:schemeClr val="tx1"/>
                </a:solidFill>
                <a:effectLst/>
                <a:latin typeface="微软雅黑" panose="020B0503020204020204" charset="-122"/>
                <a:ea typeface="微软雅黑" panose="020B0503020204020204" charset="-122"/>
                <a:cs typeface="+mn-cs"/>
              </a:rPr>
              <a:t> T/S-PIML </a:t>
            </a:r>
            <a:r>
              <a:rPr lang="zh-CN" altLang="en-US" sz="1600" kern="1200" dirty="0">
                <a:solidFill>
                  <a:schemeClr val="tx1"/>
                </a:solidFill>
                <a:effectLst/>
                <a:latin typeface="微软雅黑" panose="020B0503020204020204" charset="-122"/>
                <a:ea typeface="微软雅黑" panose="020B0503020204020204" charset="-122"/>
                <a:cs typeface="+mn-cs"/>
              </a:rPr>
              <a:t>方法的有效性，作者准备了两组复杂的</a:t>
            </a:r>
            <a:r>
              <a:rPr lang="en-US" altLang="zh-CN" sz="1600" kern="1200" dirty="0">
                <a:solidFill>
                  <a:schemeClr val="tx1"/>
                </a:solidFill>
                <a:effectLst/>
                <a:latin typeface="微软雅黑" panose="020B0503020204020204" charset="-122"/>
                <a:ea typeface="微软雅黑" panose="020B0503020204020204" charset="-122"/>
                <a:cs typeface="+mn-cs"/>
              </a:rPr>
              <a:t> DPS </a:t>
            </a:r>
            <a:r>
              <a:rPr lang="zh-CN" altLang="en-US" sz="1600" kern="1200" dirty="0">
                <a:solidFill>
                  <a:schemeClr val="tx1"/>
                </a:solidFill>
                <a:effectLst/>
                <a:latin typeface="微软雅黑" panose="020B0503020204020204" charset="-122"/>
                <a:ea typeface="微软雅黑" panose="020B0503020204020204" charset="-122"/>
                <a:cs typeface="+mn-cs"/>
              </a:rPr>
              <a:t>模拟实验，并与四种主流方法进行对比：实验对象：基准</a:t>
            </a:r>
            <a:r>
              <a:rPr lang="en-US" altLang="zh-CN" sz="1600" kern="1200" dirty="0">
                <a:solidFill>
                  <a:schemeClr val="tx1"/>
                </a:solidFill>
                <a:effectLst/>
                <a:latin typeface="微软雅黑" panose="020B0503020204020204" charset="-122"/>
                <a:ea typeface="微软雅黑" panose="020B0503020204020204" charset="-122"/>
                <a:cs typeface="+mn-cs"/>
              </a:rPr>
              <a:t> DPS </a:t>
            </a:r>
            <a:r>
              <a:rPr lang="zh-CN" altLang="en-US" sz="1600" kern="1200" dirty="0">
                <a:solidFill>
                  <a:schemeClr val="tx1"/>
                </a:solidFill>
                <a:effectLst/>
                <a:latin typeface="微软雅黑" panose="020B0503020204020204" charset="-122"/>
                <a:ea typeface="微软雅黑" panose="020B0503020204020204" charset="-122"/>
                <a:cs typeface="+mn-cs"/>
              </a:rPr>
              <a:t>示例：用于性能评估的标准基准问题</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。对比方法：</a:t>
            </a:r>
            <a:r>
              <a:rPr lang="en-US" altLang="zh-CN" sz="1600" kern="1200" dirty="0">
                <a:solidFill>
                  <a:schemeClr val="tx1"/>
                </a:solidFill>
                <a:effectLst/>
                <a:latin typeface="微软雅黑" panose="020B0503020204020204" charset="-122"/>
                <a:ea typeface="微软雅黑" panose="020B0503020204020204" charset="-122"/>
                <a:cs typeface="+mn-cs"/>
              </a:rPr>
              <a:t>1) KL </a:t>
            </a:r>
            <a:r>
              <a:rPr lang="zh-CN" altLang="en-US" sz="1600" kern="1200" dirty="0">
                <a:solidFill>
                  <a:schemeClr val="tx1"/>
                </a:solidFill>
                <a:effectLst/>
                <a:latin typeface="微软雅黑" panose="020B0503020204020204" charset="-122"/>
                <a:ea typeface="微软雅黑" panose="020B0503020204020204" charset="-122"/>
                <a:cs typeface="+mn-cs"/>
              </a:rPr>
              <a:t>方法；</a:t>
            </a:r>
            <a:r>
              <a:rPr lang="en-US" altLang="zh-CN" sz="1600" kern="1200" dirty="0">
                <a:solidFill>
                  <a:schemeClr val="tx1"/>
                </a:solidFill>
                <a:effectLst/>
                <a:latin typeface="微软雅黑" panose="020B0503020204020204" charset="-122"/>
                <a:ea typeface="微软雅黑" panose="020B0503020204020204" charset="-122"/>
                <a:cs typeface="+mn-cs"/>
              </a:rPr>
              <a:t>2) </a:t>
            </a:r>
            <a:r>
              <a:rPr lang="zh-CN" altLang="en-US" sz="1600" kern="1200" dirty="0">
                <a:solidFill>
                  <a:schemeClr val="tx1"/>
                </a:solidFill>
                <a:effectLst/>
                <a:latin typeface="微软雅黑" panose="020B0503020204020204" charset="-122"/>
                <a:ea typeface="微软雅黑" panose="020B0503020204020204" charset="-122"/>
                <a:cs typeface="+mn-cs"/>
              </a:rPr>
              <a:t>谱方法；</a:t>
            </a:r>
            <a:r>
              <a:rPr lang="en-US" altLang="zh-CN" sz="1600" kern="1200" dirty="0">
                <a:solidFill>
                  <a:schemeClr val="tx1"/>
                </a:solidFill>
                <a:effectLst/>
                <a:latin typeface="微软雅黑" panose="020B0503020204020204" charset="-122"/>
                <a:ea typeface="微软雅黑" panose="020B0503020204020204" charset="-122"/>
                <a:cs typeface="+mn-cs"/>
              </a:rPr>
              <a:t>3) </a:t>
            </a:r>
            <a:r>
              <a:rPr lang="zh-CN" altLang="en-US" sz="1600" kern="1200" dirty="0">
                <a:solidFill>
                  <a:schemeClr val="tx1"/>
                </a:solidFill>
                <a:effectLst/>
                <a:latin typeface="微软雅黑" panose="020B0503020204020204" charset="-122"/>
                <a:ea typeface="微软雅黑" panose="020B0503020204020204" charset="-122"/>
                <a:cs typeface="+mn-cs"/>
              </a:rPr>
              <a:t>常规</a:t>
            </a:r>
            <a:r>
              <a:rPr lang="en-US" altLang="zh-CN" sz="1600" kern="1200" dirty="0">
                <a:solidFill>
                  <a:schemeClr val="tx1"/>
                </a:solidFill>
                <a:effectLst/>
                <a:latin typeface="微软雅黑" panose="020B0503020204020204" charset="-122"/>
                <a:ea typeface="微软雅黑" panose="020B0503020204020204" charset="-122"/>
                <a:cs typeface="+mn-cs"/>
              </a:rPr>
              <a:t> PINN</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4) s-PINNs </a:t>
            </a:r>
            <a:r>
              <a:rPr lang="zh-CN" altLang="en-US" sz="1600" kern="1200" dirty="0">
                <a:solidFill>
                  <a:schemeClr val="tx1"/>
                </a:solidFill>
                <a:effectLst/>
                <a:latin typeface="微软雅黑" panose="020B0503020204020204" charset="-122"/>
                <a:ea typeface="微软雅黑" panose="020B0503020204020204" charset="-122"/>
                <a:cs typeface="+mn-cs"/>
              </a:rPr>
              <a:t>。评价指标：采用均方根误差</a:t>
            </a:r>
            <a:r>
              <a:rPr lang="en-US" altLang="zh-CN" sz="1600" kern="1200" dirty="0">
                <a:solidFill>
                  <a:schemeClr val="tx1"/>
                </a:solidFill>
                <a:effectLst/>
                <a:latin typeface="微软雅黑" panose="020B0503020204020204" charset="-122"/>
                <a:ea typeface="微软雅黑" panose="020B0503020204020204" charset="-122"/>
                <a:cs typeface="+mn-cs"/>
              </a:rPr>
              <a:t> (RMSE) </a:t>
            </a:r>
            <a:r>
              <a:rPr lang="zh-CN" altLang="en-US" sz="1600" kern="1200" dirty="0">
                <a:solidFill>
                  <a:schemeClr val="tx1"/>
                </a:solidFill>
                <a:effectLst/>
                <a:latin typeface="微软雅黑" panose="020B0503020204020204" charset="-122"/>
                <a:ea typeface="微软雅黑" panose="020B0503020204020204" charset="-122"/>
                <a:cs typeface="+mn-cs"/>
              </a:rPr>
              <a:t>来衡量各建模方法的性能</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effectLst/>
                <a:sym typeface="+mn-ea"/>
              </a:rPr>
              <a:t>锂离子电池热过程：具有实际应用意义的真实物理过程建模</a:t>
            </a:r>
            <a:r>
              <a:rPr lang="en-US" altLang="zh-CN" dirty="0">
                <a:effectLst/>
                <a:sym typeface="+mn-ea"/>
              </a:rPr>
              <a:t> </a:t>
            </a:r>
            <a:r>
              <a:rPr lang="zh-CN" altLang="en-US" dirty="0">
                <a:effectLst/>
                <a:sym typeface="+mn-ea"/>
              </a:rPr>
              <a:t>。对比方法：</a:t>
            </a:r>
            <a:r>
              <a:rPr lang="en-US" altLang="zh-CN" dirty="0">
                <a:effectLst/>
                <a:sym typeface="+mn-ea"/>
              </a:rPr>
              <a:t>1) KL </a:t>
            </a:r>
            <a:r>
              <a:rPr lang="zh-CN" altLang="en-US" dirty="0">
                <a:effectLst/>
                <a:sym typeface="+mn-ea"/>
              </a:rPr>
              <a:t>方法；</a:t>
            </a:r>
            <a:r>
              <a:rPr lang="en-US" altLang="zh-CN" dirty="0">
                <a:effectLst/>
                <a:sym typeface="+mn-ea"/>
              </a:rPr>
              <a:t>2) </a:t>
            </a:r>
            <a:r>
              <a:rPr lang="zh-CN" altLang="en-US" dirty="0">
                <a:effectLst/>
                <a:sym typeface="+mn-ea"/>
              </a:rPr>
              <a:t>谱方法；</a:t>
            </a:r>
            <a:r>
              <a:rPr lang="en-US" altLang="zh-CN" dirty="0">
                <a:effectLst/>
                <a:sym typeface="+mn-ea"/>
              </a:rPr>
              <a:t>3) </a:t>
            </a:r>
            <a:r>
              <a:rPr lang="zh-CN" altLang="en-US" dirty="0">
                <a:effectLst/>
                <a:sym typeface="+mn-ea"/>
              </a:rPr>
              <a:t>常规</a:t>
            </a:r>
            <a:r>
              <a:rPr lang="en-US" altLang="zh-CN" dirty="0">
                <a:effectLst/>
                <a:sym typeface="+mn-ea"/>
              </a:rPr>
              <a:t> PINN</a:t>
            </a:r>
            <a:r>
              <a:rPr lang="zh-CN" altLang="en-US" dirty="0">
                <a:effectLst/>
                <a:sym typeface="+mn-ea"/>
              </a:rPr>
              <a:t>；</a:t>
            </a:r>
            <a:r>
              <a:rPr lang="en-US" altLang="zh-CN" dirty="0">
                <a:effectLst/>
                <a:sym typeface="+mn-ea"/>
              </a:rPr>
              <a:t>4) s-PINNs </a:t>
            </a:r>
            <a:r>
              <a:rPr lang="zh-CN" altLang="en-US" dirty="0">
                <a:effectLst/>
                <a:sym typeface="+mn-ea"/>
              </a:rPr>
              <a:t>。评价指标：采用均方根误差</a:t>
            </a:r>
            <a:r>
              <a:rPr lang="en-US" altLang="zh-CN" dirty="0">
                <a:effectLst/>
                <a:sym typeface="+mn-ea"/>
              </a:rPr>
              <a:t> (RMSE) </a:t>
            </a:r>
            <a:r>
              <a:rPr lang="zh-CN" altLang="en-US" dirty="0">
                <a:effectLst/>
                <a:sym typeface="+mn-ea"/>
              </a:rPr>
              <a:t>来衡量各建模方法的性能</a:t>
            </a:r>
            <a:r>
              <a:rPr lang="en-US" altLang="zh-CN" dirty="0">
                <a:effectLst/>
                <a:sym typeface="+mn-ea"/>
              </a:rPr>
              <a:t> </a:t>
            </a:r>
            <a:r>
              <a:rPr lang="zh-CN" altLang="en-US" dirty="0">
                <a:effectLst/>
                <a:sym typeface="+mn-ea"/>
              </a:rPr>
              <a:t>。</a:t>
            </a:r>
            <a:endParaRPr lang="zh-CN" altLang="en-US"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effectLst/>
                <a:sym typeface="+mn-ea"/>
              </a:rPr>
              <a:t>锂离子电池热过程：具有实际应用意义的真实物理过程建模</a:t>
            </a:r>
            <a:r>
              <a:rPr lang="en-US" altLang="zh-CN" dirty="0">
                <a:effectLst/>
                <a:sym typeface="+mn-ea"/>
              </a:rPr>
              <a:t> </a:t>
            </a:r>
            <a:r>
              <a:rPr lang="zh-CN" altLang="en-US" dirty="0">
                <a:effectLst/>
                <a:sym typeface="+mn-ea"/>
              </a:rPr>
              <a:t>。对比方法：</a:t>
            </a:r>
            <a:r>
              <a:rPr lang="en-US" altLang="zh-CN" dirty="0">
                <a:effectLst/>
                <a:sym typeface="+mn-ea"/>
              </a:rPr>
              <a:t>1) KL </a:t>
            </a:r>
            <a:r>
              <a:rPr lang="zh-CN" altLang="en-US" dirty="0">
                <a:effectLst/>
                <a:sym typeface="+mn-ea"/>
              </a:rPr>
              <a:t>方法；</a:t>
            </a:r>
            <a:r>
              <a:rPr lang="en-US" altLang="zh-CN" dirty="0">
                <a:effectLst/>
                <a:sym typeface="+mn-ea"/>
              </a:rPr>
              <a:t>2) </a:t>
            </a:r>
            <a:r>
              <a:rPr lang="zh-CN" altLang="en-US" dirty="0">
                <a:effectLst/>
                <a:sym typeface="+mn-ea"/>
              </a:rPr>
              <a:t>谱方法；</a:t>
            </a:r>
            <a:r>
              <a:rPr lang="en-US" altLang="zh-CN" dirty="0">
                <a:effectLst/>
                <a:sym typeface="+mn-ea"/>
              </a:rPr>
              <a:t>3) </a:t>
            </a:r>
            <a:r>
              <a:rPr lang="zh-CN" altLang="en-US" dirty="0">
                <a:effectLst/>
                <a:sym typeface="+mn-ea"/>
              </a:rPr>
              <a:t>常规</a:t>
            </a:r>
            <a:r>
              <a:rPr lang="en-US" altLang="zh-CN" dirty="0">
                <a:effectLst/>
                <a:sym typeface="+mn-ea"/>
              </a:rPr>
              <a:t> PINN</a:t>
            </a:r>
            <a:r>
              <a:rPr lang="zh-CN" altLang="en-US" dirty="0">
                <a:effectLst/>
                <a:sym typeface="+mn-ea"/>
              </a:rPr>
              <a:t>；</a:t>
            </a:r>
            <a:r>
              <a:rPr lang="en-US" altLang="zh-CN" dirty="0">
                <a:effectLst/>
                <a:sym typeface="+mn-ea"/>
              </a:rPr>
              <a:t>4) s-PINNs </a:t>
            </a:r>
            <a:r>
              <a:rPr lang="zh-CN" altLang="en-US" dirty="0">
                <a:effectLst/>
                <a:sym typeface="+mn-ea"/>
              </a:rPr>
              <a:t>。评价指标：采用均方根误差</a:t>
            </a:r>
            <a:r>
              <a:rPr lang="en-US" altLang="zh-CN" dirty="0">
                <a:effectLst/>
                <a:sym typeface="+mn-ea"/>
              </a:rPr>
              <a:t> (RMSE) </a:t>
            </a:r>
            <a:r>
              <a:rPr lang="zh-CN" altLang="en-US" dirty="0">
                <a:effectLst/>
                <a:sym typeface="+mn-ea"/>
              </a:rPr>
              <a:t>来衡量各建模方法的性能</a:t>
            </a:r>
            <a:r>
              <a:rPr lang="en-US" altLang="zh-CN" dirty="0">
                <a:effectLst/>
                <a:sym typeface="+mn-ea"/>
              </a:rPr>
              <a:t> </a:t>
            </a:r>
            <a:r>
              <a:rPr lang="zh-CN" altLang="en-US" dirty="0">
                <a:effectLst/>
                <a:sym typeface="+mn-ea"/>
              </a:rPr>
              <a:t>。</a:t>
            </a:r>
            <a:endParaRPr lang="zh-CN" altLang="en-US"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effectLst/>
                <a:sym typeface="+mn-ea"/>
              </a:rPr>
              <a:t>锂离子电池热过程：具有实际应用意义的真实物理过程建模</a:t>
            </a:r>
            <a:r>
              <a:rPr lang="en-US" altLang="zh-CN" dirty="0">
                <a:effectLst/>
                <a:sym typeface="+mn-ea"/>
              </a:rPr>
              <a:t> </a:t>
            </a:r>
            <a:r>
              <a:rPr lang="zh-CN" altLang="en-US" dirty="0">
                <a:effectLst/>
                <a:sym typeface="+mn-ea"/>
              </a:rPr>
              <a:t>。对比方法：</a:t>
            </a:r>
            <a:r>
              <a:rPr lang="en-US" altLang="zh-CN" dirty="0">
                <a:effectLst/>
                <a:sym typeface="+mn-ea"/>
              </a:rPr>
              <a:t>1) KL </a:t>
            </a:r>
            <a:r>
              <a:rPr lang="zh-CN" altLang="en-US" dirty="0">
                <a:effectLst/>
                <a:sym typeface="+mn-ea"/>
              </a:rPr>
              <a:t>方法；</a:t>
            </a:r>
            <a:r>
              <a:rPr lang="en-US" altLang="zh-CN" dirty="0">
                <a:effectLst/>
                <a:sym typeface="+mn-ea"/>
              </a:rPr>
              <a:t>2) </a:t>
            </a:r>
            <a:r>
              <a:rPr lang="zh-CN" altLang="en-US" dirty="0">
                <a:effectLst/>
                <a:sym typeface="+mn-ea"/>
              </a:rPr>
              <a:t>谱方法；</a:t>
            </a:r>
            <a:r>
              <a:rPr lang="en-US" altLang="zh-CN" dirty="0">
                <a:effectLst/>
                <a:sym typeface="+mn-ea"/>
              </a:rPr>
              <a:t>3) </a:t>
            </a:r>
            <a:r>
              <a:rPr lang="zh-CN" altLang="en-US" dirty="0">
                <a:effectLst/>
                <a:sym typeface="+mn-ea"/>
              </a:rPr>
              <a:t>常规</a:t>
            </a:r>
            <a:r>
              <a:rPr lang="en-US" altLang="zh-CN" dirty="0">
                <a:effectLst/>
                <a:sym typeface="+mn-ea"/>
              </a:rPr>
              <a:t> PINN</a:t>
            </a:r>
            <a:r>
              <a:rPr lang="zh-CN" altLang="en-US" dirty="0">
                <a:effectLst/>
                <a:sym typeface="+mn-ea"/>
              </a:rPr>
              <a:t>；</a:t>
            </a:r>
            <a:r>
              <a:rPr lang="en-US" altLang="zh-CN" dirty="0">
                <a:effectLst/>
                <a:sym typeface="+mn-ea"/>
              </a:rPr>
              <a:t>4) s-PINNs </a:t>
            </a:r>
            <a:r>
              <a:rPr lang="zh-CN" altLang="en-US" dirty="0">
                <a:effectLst/>
                <a:sym typeface="+mn-ea"/>
              </a:rPr>
              <a:t>。评价指标：采用均方根误差</a:t>
            </a:r>
            <a:r>
              <a:rPr lang="en-US" altLang="zh-CN" dirty="0">
                <a:effectLst/>
                <a:sym typeface="+mn-ea"/>
              </a:rPr>
              <a:t> (RMSE) </a:t>
            </a:r>
            <a:r>
              <a:rPr lang="zh-CN" altLang="en-US" dirty="0">
                <a:effectLst/>
                <a:sym typeface="+mn-ea"/>
              </a:rPr>
              <a:t>来衡量各建模方法的性能</a:t>
            </a:r>
            <a:r>
              <a:rPr lang="en-US" altLang="zh-CN" dirty="0">
                <a:effectLst/>
                <a:sym typeface="+mn-ea"/>
              </a:rPr>
              <a:t> </a:t>
            </a:r>
            <a:r>
              <a:rPr lang="zh-CN" altLang="en-US" dirty="0">
                <a:effectLst/>
                <a:sym typeface="+mn-ea"/>
              </a:rPr>
              <a:t>。</a:t>
            </a:r>
            <a:endParaRPr lang="zh-CN" altLang="en-US"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en-US" altLang="zh-CN" sz="1600" kern="1200" dirty="0">
                <a:solidFill>
                  <a:schemeClr val="tx1"/>
                </a:solidFill>
                <a:effectLst/>
                <a:latin typeface="微软雅黑" panose="020B0503020204020204" charset="-122"/>
                <a:ea typeface="微软雅黑" panose="020B0503020204020204" charset="-122"/>
                <a:cs typeface="+mn-cs"/>
              </a:rPr>
              <a:t>T/S-PIML </a:t>
            </a:r>
            <a:r>
              <a:rPr lang="zh-CN" altLang="en-US" sz="1600" kern="1200" dirty="0">
                <a:solidFill>
                  <a:schemeClr val="tx1"/>
                </a:solidFill>
                <a:effectLst/>
                <a:latin typeface="微软雅黑" panose="020B0503020204020204" charset="-122"/>
                <a:ea typeface="微软雅黑" panose="020B0503020204020204" charset="-122"/>
                <a:cs typeface="+mn-cs"/>
              </a:rPr>
              <a:t>方法将谱方法与</a:t>
            </a:r>
            <a:r>
              <a:rPr lang="en-US" altLang="zh-CN" sz="1600" kern="1200" dirty="0">
                <a:solidFill>
                  <a:schemeClr val="tx1"/>
                </a:solidFill>
                <a:effectLst/>
                <a:latin typeface="微软雅黑" panose="020B0503020204020204" charset="-122"/>
                <a:ea typeface="微软雅黑" panose="020B0503020204020204" charset="-122"/>
                <a:cs typeface="+mn-cs"/>
              </a:rPr>
              <a:t> PINN </a:t>
            </a:r>
            <a:r>
              <a:rPr lang="zh-CN" altLang="en-US" sz="1600" kern="1200" dirty="0">
                <a:solidFill>
                  <a:schemeClr val="tx1"/>
                </a:solidFill>
                <a:effectLst/>
                <a:latin typeface="微软雅黑" panose="020B0503020204020204" charset="-122"/>
                <a:ea typeface="微软雅黑" panose="020B0503020204020204" charset="-122"/>
                <a:cs typeface="+mn-cs"/>
              </a:rPr>
              <a:t>整合，用于对分布参数系统进行建模</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。通过将</a:t>
            </a:r>
            <a:r>
              <a:rPr lang="en-US" altLang="zh-CN" sz="1600" kern="1200" dirty="0">
                <a:solidFill>
                  <a:schemeClr val="tx1"/>
                </a:solidFill>
                <a:effectLst/>
                <a:latin typeface="微软雅黑" panose="020B0503020204020204" charset="-122"/>
                <a:ea typeface="微软雅黑" panose="020B0503020204020204" charset="-122"/>
                <a:cs typeface="+mn-cs"/>
              </a:rPr>
              <a:t> PDE </a:t>
            </a:r>
            <a:r>
              <a:rPr lang="zh-CN" altLang="en-US" sz="1600" kern="1200" dirty="0">
                <a:solidFill>
                  <a:schemeClr val="tx1"/>
                </a:solidFill>
                <a:effectLst/>
                <a:latin typeface="微软雅黑" panose="020B0503020204020204" charset="-122"/>
                <a:ea typeface="微软雅黑" panose="020B0503020204020204" charset="-122"/>
                <a:cs typeface="+mn-cs"/>
              </a:rPr>
              <a:t>解耦为降阶的</a:t>
            </a:r>
            <a:r>
              <a:rPr lang="en-US" altLang="zh-CN" sz="1600" kern="1200" dirty="0">
                <a:solidFill>
                  <a:schemeClr val="tx1"/>
                </a:solidFill>
                <a:effectLst/>
                <a:latin typeface="微软雅黑" panose="020B0503020204020204" charset="-122"/>
                <a:ea typeface="微软雅黑" panose="020B0503020204020204" charset="-122"/>
                <a:cs typeface="+mn-cs"/>
              </a:rPr>
              <a:t> ODE </a:t>
            </a:r>
            <a:r>
              <a:rPr lang="zh-CN" altLang="en-US" sz="1600" kern="1200" dirty="0">
                <a:solidFill>
                  <a:schemeClr val="tx1"/>
                </a:solidFill>
                <a:effectLst/>
                <a:latin typeface="微软雅黑" panose="020B0503020204020204" charset="-122"/>
                <a:ea typeface="微软雅黑" panose="020B0503020204020204" charset="-122"/>
                <a:cs typeface="+mn-cs"/>
              </a:rPr>
              <a:t>系统，显著提高了训练效率和收敛速度</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a:t>
            </a:r>
          </a:p>
          <a:p>
            <a:pPr algn="just"/>
            <a:r>
              <a:rPr lang="zh-CN" altLang="en-US" sz="1600" kern="1200" dirty="0">
                <a:solidFill>
                  <a:schemeClr val="tx1"/>
                </a:solidFill>
                <a:effectLst/>
                <a:latin typeface="微软雅黑" panose="020B0503020204020204" charset="-122"/>
                <a:ea typeface="微软雅黑" panose="020B0503020204020204" charset="-122"/>
                <a:cs typeface="+mn-cs"/>
              </a:rPr>
              <a:t>该方法在数据有限的情况下实现了卓越的精度和鲁棒性，这一点在电池热建模等实验中得到了验证</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这项研究解决了短期风力发电预测（</a:t>
            </a:r>
            <a:r>
              <a:rPr lang="en-US" altLang="zh-CN" dirty="0"/>
              <a:t>WPF</a:t>
            </a:r>
            <a:r>
              <a:rPr lang="zh-CN" altLang="en-US" dirty="0"/>
              <a:t>）中面临的挑战，即传统的“黑盒”深度学习模型缺乏物理可解释性，且难以应对风力数据的波动性和间歇性 。通过将物理先验知识（风机运行约束）与数据驱动的 </a:t>
            </a:r>
            <a:r>
              <a:rPr lang="en-US" altLang="zh-CN" dirty="0" err="1"/>
              <a:t>NBEATSx</a:t>
            </a:r>
            <a:r>
              <a:rPr lang="en-US" altLang="zh-CN" dirty="0"/>
              <a:t> </a:t>
            </a:r>
            <a:r>
              <a:rPr lang="zh-CN" altLang="en-US" dirty="0"/>
              <a:t>架构相结合，研究人员旨在解决联合优化问题，即在提高预测准确性的同时，确保预测结果符合物理理性并具备鲁棒性 。</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b="1" dirty="0"/>
              <a:t>核心架构：多层级堆叠设计</a:t>
            </a:r>
            <a:r>
              <a:rPr lang="en-US" altLang="zh-CN" b="1" dirty="0"/>
              <a:t>.</a:t>
            </a:r>
            <a:r>
              <a:rPr lang="zh-CN" altLang="en-US" dirty="0"/>
              <a:t>该模型基于 </a:t>
            </a:r>
            <a:r>
              <a:rPr lang="en-US" altLang="zh-CN" dirty="0" err="1"/>
              <a:t>NBEATSx</a:t>
            </a:r>
            <a:r>
              <a:rPr lang="en-US" altLang="zh-CN" dirty="0"/>
              <a:t> </a:t>
            </a:r>
            <a:r>
              <a:rPr lang="zh-CN" altLang="en-US" dirty="0"/>
              <a:t>的**“堆叠</a:t>
            </a:r>
            <a:r>
              <a:rPr lang="en-US" altLang="zh-CN" dirty="0"/>
              <a:t>-</a:t>
            </a:r>
            <a:r>
              <a:rPr lang="zh-CN" altLang="en-US" dirty="0"/>
              <a:t>区块” **多级架构进行改进 ，其逻辑如下：</a:t>
            </a:r>
            <a:r>
              <a:rPr lang="zh-CN" altLang="en-US" b="1" dirty="0"/>
              <a:t>基础单元</a:t>
            </a:r>
            <a:r>
              <a:rPr lang="zh-CN" altLang="en-US" dirty="0"/>
              <a:t>：网络的最基本结构单位，所有区块遵循相同的处理逻辑 。</a:t>
            </a:r>
            <a:r>
              <a:rPr lang="zh-CN" altLang="en-US" b="1" dirty="0"/>
              <a:t>双残差连接</a:t>
            </a:r>
            <a:r>
              <a:rPr lang="zh-CN" altLang="en-US" dirty="0"/>
              <a:t>：多个区块通过双残差原理连接形成堆叠（</a:t>
            </a:r>
            <a:r>
              <a:rPr lang="en-US" altLang="zh-CN" dirty="0"/>
              <a:t>Stack</a:t>
            </a:r>
            <a:r>
              <a:rPr lang="zh-CN" altLang="en-US" dirty="0"/>
              <a:t>），通过层层剥离已建模的信号分量，实现时间序列的结构化分解 。</a:t>
            </a:r>
            <a:r>
              <a:rPr lang="zh-CN" altLang="en-US" b="1" dirty="0"/>
              <a:t>输入与输出</a:t>
            </a:r>
            <a:r>
              <a:rPr lang="en-US" altLang="zh-CN" b="1" dirty="0"/>
              <a:t>:</a:t>
            </a:r>
            <a:r>
              <a:rPr lang="zh-CN" altLang="en-US" b="1" dirty="0"/>
              <a:t>输入</a:t>
            </a:r>
            <a:r>
              <a:rPr lang="zh-CN" altLang="en-US" dirty="0"/>
              <a:t>：包含回测窗口的动态残差分量和静态外部变量</a:t>
            </a:r>
            <a:r>
              <a:rPr lang="en-US" altLang="zh-CN" dirty="0"/>
              <a:t>.</a:t>
            </a:r>
            <a:r>
              <a:rPr lang="zh-CN" altLang="en-US" b="1" dirty="0"/>
              <a:t>输出</a:t>
            </a:r>
            <a:r>
              <a:rPr lang="zh-CN" altLang="en-US" dirty="0"/>
              <a:t>：每个区块输出两个向量，分别是用于残差计算的“回测值” 和用于最终结果的“预测值” 。</a:t>
            </a:r>
          </a:p>
          <a:p>
            <a:r>
              <a:rPr lang="zh-CN" altLang="en-US" b="1" dirty="0">
                <a:effectLst/>
                <a:latin typeface="Google Sans Text"/>
              </a:rPr>
              <a:t>系数学习（</a:t>
            </a:r>
            <a:r>
              <a:rPr lang="en-US" altLang="zh-CN" b="1" dirty="0">
                <a:effectLst/>
                <a:latin typeface="Google Sans Text"/>
              </a:rPr>
              <a:t>FCNN </a:t>
            </a:r>
            <a:r>
              <a:rPr lang="zh-CN" altLang="en-US" b="1" dirty="0">
                <a:effectLst/>
                <a:latin typeface="Google Sans Text"/>
              </a:rPr>
              <a:t>层）</a:t>
            </a:r>
            <a:r>
              <a:rPr lang="zh-CN" altLang="en-US" dirty="0">
                <a:effectLst/>
                <a:latin typeface="Google Sans Text"/>
              </a:rPr>
              <a:t>：每个区块内含一个多层全连接神经网络，负责学习</a:t>
            </a:r>
            <a:r>
              <a:rPr lang="zh-CN" altLang="en-US" b="1" dirty="0">
                <a:effectLst/>
                <a:latin typeface="Google Sans Text"/>
              </a:rPr>
              <a:t>基底展开系数</a:t>
            </a:r>
            <a:r>
              <a:rPr lang="zh-CN" altLang="en-US" dirty="0">
                <a:effectLst/>
                <a:latin typeface="Google Sans Text"/>
              </a:rPr>
              <a:t>。这些系数本质上是分配给各个基底的权重，在训练过程中不断调整以实现强大的拟合性能 。</a:t>
            </a:r>
            <a:r>
              <a:rPr lang="zh-CN" altLang="en-US" b="1" dirty="0">
                <a:effectLst/>
                <a:latin typeface="Google Sans Text"/>
              </a:rPr>
              <a:t>基底层（</a:t>
            </a:r>
            <a:r>
              <a:rPr lang="en-US" altLang="zh-CN" b="1" dirty="0">
                <a:effectLst/>
                <a:latin typeface="Google Sans Text"/>
              </a:rPr>
              <a:t>Basis Layers</a:t>
            </a:r>
            <a:r>
              <a:rPr lang="zh-CN" altLang="en-US" b="1" dirty="0">
                <a:effectLst/>
                <a:latin typeface="Google Sans Text"/>
              </a:rPr>
              <a:t>）</a:t>
            </a:r>
            <a:r>
              <a:rPr lang="zh-CN" altLang="en-US" dirty="0">
                <a:effectLst/>
                <a:latin typeface="Google Sans Text"/>
              </a:rPr>
              <a:t>：通过求和操作将学习到的系数映射到回测和预测向量上 。基底可以是预定义的函数（物理约束），也可以是数据驱动学习到的基底向量 </a:t>
            </a:r>
            <a:r>
              <a:rPr lang="en-US" altLang="zh-CN" baseline="30000" dirty="0">
                <a:effectLst/>
                <a:latin typeface="Google Sans Text"/>
              </a:rPr>
              <a:t>9</a:t>
            </a:r>
            <a:r>
              <a:rPr lang="zh-CN" altLang="en-US" dirty="0">
                <a:effectLst/>
                <a:latin typeface="Google Sans Text"/>
              </a:rPr>
              <a:t>。</a:t>
            </a:r>
            <a:r>
              <a:rPr lang="zh-CN" altLang="en-US" b="1" dirty="0">
                <a:effectLst/>
                <a:latin typeface="Google Sans Text"/>
              </a:rPr>
              <a:t>堆叠专业化</a:t>
            </a:r>
            <a:r>
              <a:rPr lang="zh-CN" altLang="en-US" dirty="0">
                <a:effectLst/>
                <a:latin typeface="Google Sans Text"/>
              </a:rPr>
              <a:t>：每个堆叠专门处理特定类型的基底，例如文中提到的 </a:t>
            </a:r>
            <a:r>
              <a:rPr lang="en-US" altLang="zh-CN" b="1" dirty="0">
                <a:effectLst/>
                <a:latin typeface="Google Sans Text"/>
              </a:rPr>
              <a:t>Transformer </a:t>
            </a:r>
            <a:r>
              <a:rPr lang="zh-CN" altLang="en-US" b="1" dirty="0">
                <a:effectLst/>
                <a:latin typeface="Google Sans Text"/>
              </a:rPr>
              <a:t>堆叠</a:t>
            </a:r>
            <a:r>
              <a:rPr lang="zh-CN" altLang="en-US" dirty="0">
                <a:effectLst/>
                <a:latin typeface="Google Sans Text"/>
              </a:rPr>
              <a:t>（捕获复杂时间依赖）和</a:t>
            </a:r>
            <a:r>
              <a:rPr lang="zh-CN" altLang="en-US" b="1" dirty="0">
                <a:effectLst/>
                <a:latin typeface="Google Sans Text"/>
              </a:rPr>
              <a:t>功率曲线堆叠</a:t>
            </a:r>
            <a:r>
              <a:rPr lang="zh-CN" altLang="en-US" dirty="0">
                <a:effectLst/>
                <a:latin typeface="Google Sans Text"/>
              </a:rPr>
              <a:t>（嵌入物理先验知识）。</a:t>
            </a:r>
            <a:endParaRPr lang="en-US" altLang="zh-CN" dirty="0">
              <a:effectLst/>
              <a:latin typeface="Google Sans Text"/>
            </a:endParaRPr>
          </a:p>
          <a:p>
            <a:r>
              <a:rPr lang="zh-CN" altLang="en-US" dirty="0">
                <a:effectLst/>
                <a:latin typeface="Google Sans Text"/>
              </a:rPr>
              <a:t>这是 </a:t>
            </a:r>
            <a:r>
              <a:rPr lang="en-US" altLang="zh-CN" dirty="0">
                <a:effectLst/>
                <a:latin typeface="Google Sans Text"/>
              </a:rPr>
              <a:t>PIAW-</a:t>
            </a:r>
            <a:r>
              <a:rPr lang="en-US" altLang="zh-CN" dirty="0" err="1">
                <a:effectLst/>
                <a:latin typeface="Google Sans Text"/>
              </a:rPr>
              <a:t>NBEATSx</a:t>
            </a:r>
            <a:r>
              <a:rPr lang="en-US" altLang="zh-CN" dirty="0">
                <a:effectLst/>
                <a:latin typeface="Google Sans Text"/>
              </a:rPr>
              <a:t> </a:t>
            </a:r>
            <a:r>
              <a:rPr lang="zh-CN" altLang="en-US" dirty="0">
                <a:effectLst/>
                <a:latin typeface="Google Sans Text"/>
              </a:rPr>
              <a:t>区别于传统模型的最关键思路：</a:t>
            </a:r>
            <a:r>
              <a:rPr lang="zh-CN" altLang="en-US" b="1" dirty="0">
                <a:effectLst/>
                <a:latin typeface="Google Sans Text"/>
              </a:rPr>
              <a:t>突破静态求和限制</a:t>
            </a:r>
            <a:r>
              <a:rPr lang="zh-CN" altLang="en-US" dirty="0">
                <a:effectLst/>
                <a:latin typeface="Google Sans Text"/>
              </a:rPr>
              <a:t>：传统 </a:t>
            </a:r>
            <a:r>
              <a:rPr lang="en-US" altLang="zh-CN" dirty="0" err="1">
                <a:effectLst/>
                <a:latin typeface="Google Sans Text"/>
              </a:rPr>
              <a:t>NBEATSx</a:t>
            </a:r>
            <a:r>
              <a:rPr lang="en-US" altLang="zh-CN" dirty="0">
                <a:effectLst/>
                <a:latin typeface="Google Sans Text"/>
              </a:rPr>
              <a:t> </a:t>
            </a:r>
            <a:r>
              <a:rPr lang="zh-CN" altLang="en-US" dirty="0">
                <a:effectLst/>
                <a:latin typeface="Google Sans Text"/>
              </a:rPr>
              <a:t>采用静态聚合策略，即直接对所有区块输出求和（等权重），这限制了模型对复杂风电模式的动态适应能力</a:t>
            </a:r>
            <a:r>
              <a:rPr lang="en-US" altLang="zh-CN" dirty="0">
                <a:effectLst/>
                <a:latin typeface="Google Sans Text"/>
              </a:rPr>
              <a:t>.</a:t>
            </a:r>
            <a:r>
              <a:rPr lang="zh-CN" altLang="en-US" b="1" dirty="0">
                <a:effectLst/>
                <a:latin typeface="Google Sans Text"/>
              </a:rPr>
              <a:t>可训练权重矩阵（</a:t>
            </a:r>
            <a:r>
              <a:rPr lang="en-US" altLang="zh-CN" b="1" dirty="0">
                <a:effectLst/>
                <a:latin typeface="Google Sans Text"/>
              </a:rPr>
              <a:t>$\</a:t>
            </a:r>
            <a:r>
              <a:rPr lang="en-US" altLang="zh-CN" b="1" dirty="0" err="1">
                <a:effectLst/>
                <a:latin typeface="Google Sans Text"/>
              </a:rPr>
              <a:t>alpha_m</a:t>
            </a:r>
            <a:r>
              <a:rPr lang="en-US" altLang="zh-CN" b="1" dirty="0">
                <a:effectLst/>
                <a:latin typeface="Google Sans Text"/>
              </a:rPr>
              <a:t>$</a:t>
            </a:r>
            <a:r>
              <a:rPr lang="zh-CN" altLang="en-US" b="1" dirty="0">
                <a:effectLst/>
                <a:latin typeface="Google Sans Text"/>
              </a:rPr>
              <a:t>）</a:t>
            </a:r>
            <a:r>
              <a:rPr lang="zh-CN" altLang="en-US" dirty="0">
                <a:effectLst/>
                <a:latin typeface="Google Sans Text"/>
              </a:rPr>
              <a:t>：新架构引入了</a:t>
            </a:r>
            <a:r>
              <a:rPr lang="zh-CN" altLang="en-US" b="1" dirty="0">
                <a:effectLst/>
                <a:latin typeface="Google Sans Text"/>
              </a:rPr>
              <a:t>自适应权重系数 </a:t>
            </a:r>
            <a:r>
              <a:rPr lang="en-US" altLang="zh-CN" b="1" dirty="0">
                <a:effectLst/>
                <a:latin typeface="Google Sans Text"/>
              </a:rPr>
              <a:t>$\</a:t>
            </a:r>
            <a:r>
              <a:rPr lang="en-US" altLang="zh-CN" b="1" dirty="0" err="1">
                <a:effectLst/>
                <a:latin typeface="Google Sans Text"/>
              </a:rPr>
              <a:t>alpha_m</a:t>
            </a:r>
            <a:r>
              <a:rPr lang="en-US" altLang="zh-CN" b="1" dirty="0">
                <a:effectLst/>
                <a:latin typeface="Google Sans Text"/>
              </a:rPr>
              <a:t>$</a:t>
            </a:r>
            <a:r>
              <a:rPr lang="zh-CN" altLang="en-US" dirty="0">
                <a:effectLst/>
                <a:latin typeface="Google Sans Text"/>
              </a:rPr>
              <a:t> </a:t>
            </a:r>
            <a:r>
              <a:rPr lang="en-US" altLang="zh-CN" baseline="30000" dirty="0">
                <a:effectLst/>
                <a:latin typeface="Google Sans Text"/>
              </a:rPr>
              <a:t>.</a:t>
            </a:r>
            <a:r>
              <a:rPr lang="zh-CN" altLang="en-US" b="1" dirty="0">
                <a:effectLst/>
                <a:latin typeface="Google Sans Text"/>
              </a:rPr>
              <a:t>物理与数据的融合</a:t>
            </a:r>
            <a:r>
              <a:rPr lang="zh-CN" altLang="en-US" dirty="0">
                <a:effectLst/>
                <a:latin typeface="Google Sans Text"/>
              </a:rPr>
              <a:t>：模型根据输入特征动态调整每个堆叠（物理堆叠与数据驱动堆叠）对全局预测结果的贡献比例</a:t>
            </a:r>
            <a:r>
              <a:rPr lang="en-US" altLang="zh-CN" dirty="0">
                <a:effectLst/>
                <a:latin typeface="Google Sans Text"/>
              </a:rPr>
              <a:t>.</a:t>
            </a:r>
            <a:r>
              <a:rPr lang="zh-CN" altLang="en-US" dirty="0">
                <a:effectLst/>
                <a:latin typeface="Google Sans Text"/>
              </a:rPr>
              <a:t>这是 </a:t>
            </a:r>
            <a:r>
              <a:rPr lang="en-US" altLang="zh-CN" dirty="0">
                <a:effectLst/>
                <a:latin typeface="Google Sans Text"/>
              </a:rPr>
              <a:t>PIAW-</a:t>
            </a:r>
            <a:r>
              <a:rPr lang="en-US" altLang="zh-CN" dirty="0" err="1">
                <a:effectLst/>
                <a:latin typeface="Google Sans Text"/>
              </a:rPr>
              <a:t>NBEATSx</a:t>
            </a:r>
            <a:r>
              <a:rPr lang="en-US" altLang="zh-CN" dirty="0">
                <a:effectLst/>
                <a:latin typeface="Google Sans Text"/>
              </a:rPr>
              <a:t> </a:t>
            </a:r>
            <a:r>
              <a:rPr lang="zh-CN" altLang="en-US" dirty="0">
                <a:effectLst/>
                <a:latin typeface="Google Sans Text"/>
              </a:rPr>
              <a:t>区别于传统模型的最关键思路：</a:t>
            </a:r>
            <a:r>
              <a:rPr lang="zh-CN" altLang="en-US" b="1" dirty="0">
                <a:effectLst/>
                <a:latin typeface="Google Sans Text"/>
              </a:rPr>
              <a:t>突破静态求和限制</a:t>
            </a:r>
            <a:r>
              <a:rPr lang="zh-CN" altLang="en-US" dirty="0">
                <a:effectLst/>
                <a:latin typeface="Google Sans Text"/>
              </a:rPr>
              <a:t>：传统 </a:t>
            </a:r>
            <a:r>
              <a:rPr lang="en-US" altLang="zh-CN" dirty="0" err="1">
                <a:effectLst/>
                <a:latin typeface="Google Sans Text"/>
              </a:rPr>
              <a:t>NBEATSx</a:t>
            </a:r>
            <a:r>
              <a:rPr lang="en-US" altLang="zh-CN" dirty="0">
                <a:effectLst/>
                <a:latin typeface="Google Sans Text"/>
              </a:rPr>
              <a:t> </a:t>
            </a:r>
            <a:r>
              <a:rPr lang="zh-CN" altLang="en-US" dirty="0">
                <a:effectLst/>
                <a:latin typeface="Google Sans Text"/>
              </a:rPr>
              <a:t>采用静态聚合策略，即直接对所有区块输出求和（等权重），这限制了模型对复杂风电模式的动态适应能力</a:t>
            </a:r>
            <a:r>
              <a:rPr lang="en-US" altLang="zh-CN" dirty="0">
                <a:effectLst/>
                <a:latin typeface="Google Sans Text"/>
              </a:rPr>
              <a:t>.</a:t>
            </a:r>
            <a:r>
              <a:rPr lang="zh-CN" altLang="en-US" b="1" dirty="0">
                <a:effectLst/>
                <a:latin typeface="Google Sans Text"/>
              </a:rPr>
              <a:t>可训练权重矩阵（</a:t>
            </a:r>
            <a:r>
              <a:rPr lang="en-US" altLang="zh-CN" b="1" dirty="0">
                <a:effectLst/>
                <a:latin typeface="Google Sans Text"/>
              </a:rPr>
              <a:t>$\</a:t>
            </a:r>
            <a:r>
              <a:rPr lang="en-US" altLang="zh-CN" b="1" dirty="0" err="1">
                <a:effectLst/>
                <a:latin typeface="Google Sans Text"/>
              </a:rPr>
              <a:t>alpha_m</a:t>
            </a:r>
            <a:r>
              <a:rPr lang="en-US" altLang="zh-CN" b="1" dirty="0">
                <a:effectLst/>
                <a:latin typeface="Google Sans Text"/>
              </a:rPr>
              <a:t>$</a:t>
            </a:r>
            <a:r>
              <a:rPr lang="zh-CN" altLang="en-US" b="1" dirty="0">
                <a:effectLst/>
                <a:latin typeface="Google Sans Text"/>
              </a:rPr>
              <a:t>）</a:t>
            </a:r>
            <a:r>
              <a:rPr lang="zh-CN" altLang="en-US" dirty="0">
                <a:effectLst/>
                <a:latin typeface="Google Sans Text"/>
              </a:rPr>
              <a:t>：新架构引入了</a:t>
            </a:r>
            <a:r>
              <a:rPr lang="zh-CN" altLang="en-US" b="1" dirty="0">
                <a:effectLst/>
                <a:latin typeface="Google Sans Text"/>
              </a:rPr>
              <a:t>自适应权重系数 </a:t>
            </a:r>
            <a:r>
              <a:rPr lang="en-US" altLang="zh-CN" b="1" dirty="0">
                <a:effectLst/>
                <a:latin typeface="Google Sans Text"/>
              </a:rPr>
              <a:t>$\</a:t>
            </a:r>
            <a:r>
              <a:rPr lang="en-US" altLang="zh-CN" b="1" dirty="0" err="1">
                <a:effectLst/>
                <a:latin typeface="Google Sans Text"/>
              </a:rPr>
              <a:t>alpha_m</a:t>
            </a:r>
            <a:r>
              <a:rPr lang="en-US" altLang="zh-CN" b="1" dirty="0">
                <a:effectLst/>
                <a:latin typeface="Google Sans Text"/>
              </a:rPr>
              <a:t>$.</a:t>
            </a:r>
            <a:r>
              <a:rPr lang="zh-CN" altLang="en-US" b="1" dirty="0">
                <a:effectLst/>
                <a:latin typeface="Google Sans Text"/>
              </a:rPr>
              <a:t>物理与数据的融合</a:t>
            </a:r>
            <a:r>
              <a:rPr lang="zh-CN" altLang="en-US" dirty="0">
                <a:effectLst/>
                <a:latin typeface="Google Sans Text"/>
              </a:rPr>
              <a:t>：模型根据输入特征动态调整每个堆叠（物理堆叠与数据驱动堆叠）对全局预测结果的贡献比例。</a:t>
            </a:r>
            <a:endParaRPr lang="en-US" altLang="zh-CN" dirty="0">
              <a:effectLst/>
              <a:latin typeface="Google Sans Text"/>
            </a:endParaRPr>
          </a:p>
          <a:p>
            <a:r>
              <a:rPr lang="en-US" altLang="zh-CN" b="1" dirty="0">
                <a:effectLst/>
                <a:latin typeface="Google Sans Text"/>
              </a:rPr>
              <a:t>[</a:t>
            </a:r>
            <a:r>
              <a:rPr lang="zh-CN" altLang="en-US" b="1" dirty="0">
                <a:effectLst/>
                <a:latin typeface="Google Sans Text"/>
              </a:rPr>
              <a:t>输入数据</a:t>
            </a:r>
            <a:r>
              <a:rPr lang="en-US" altLang="zh-CN" b="1" dirty="0">
                <a:effectLst/>
                <a:latin typeface="Google Sans Text"/>
              </a:rPr>
              <a:t>]</a:t>
            </a:r>
            <a:r>
              <a:rPr lang="zh-CN" altLang="en-US" dirty="0">
                <a:effectLst/>
                <a:latin typeface="Google Sans Text"/>
              </a:rPr>
              <a:t> </a:t>
            </a:r>
            <a:r>
              <a:rPr lang="en-US" altLang="zh-CN" dirty="0">
                <a:effectLst/>
                <a:latin typeface="Google Sans Text"/>
              </a:rPr>
              <a:t>$\</a:t>
            </a:r>
            <a:r>
              <a:rPr lang="en-US" altLang="zh-CN" dirty="0" err="1">
                <a:effectLst/>
                <a:latin typeface="Google Sans Text"/>
              </a:rPr>
              <a:t>rightarrow</a:t>
            </a:r>
            <a:r>
              <a:rPr lang="en-US" altLang="zh-CN" dirty="0">
                <a:effectLst/>
                <a:latin typeface="Google Sans Text"/>
              </a:rPr>
              <a:t>$ </a:t>
            </a:r>
            <a:r>
              <a:rPr lang="en-US" altLang="zh-CN" b="1" dirty="0">
                <a:effectLst/>
                <a:latin typeface="Google Sans Text"/>
              </a:rPr>
              <a:t>[</a:t>
            </a:r>
            <a:r>
              <a:rPr lang="zh-CN" altLang="en-US" b="1" dirty="0">
                <a:effectLst/>
                <a:latin typeface="Google Sans Text"/>
              </a:rPr>
              <a:t>多级区块</a:t>
            </a:r>
            <a:r>
              <a:rPr lang="en-US" altLang="zh-CN" b="1" dirty="0">
                <a:effectLst/>
                <a:latin typeface="Google Sans Text"/>
              </a:rPr>
              <a:t>/</a:t>
            </a:r>
            <a:r>
              <a:rPr lang="zh-CN" altLang="en-US" b="1" dirty="0">
                <a:effectLst/>
                <a:latin typeface="Google Sans Text"/>
              </a:rPr>
              <a:t>堆叠</a:t>
            </a:r>
            <a:r>
              <a:rPr lang="en-US" altLang="zh-CN" b="1" dirty="0">
                <a:effectLst/>
                <a:latin typeface="Google Sans Text"/>
              </a:rPr>
              <a:t>]</a:t>
            </a:r>
            <a:r>
              <a:rPr lang="zh-CN" altLang="en-US" dirty="0">
                <a:effectLst/>
                <a:latin typeface="Google Sans Text"/>
              </a:rPr>
              <a:t> </a:t>
            </a:r>
            <a:r>
              <a:rPr lang="en-US" altLang="zh-CN" dirty="0">
                <a:effectLst/>
                <a:latin typeface="Google Sans Text"/>
              </a:rPr>
              <a:t>$\</a:t>
            </a:r>
            <a:r>
              <a:rPr lang="en-US" altLang="zh-CN" dirty="0" err="1">
                <a:effectLst/>
                <a:latin typeface="Google Sans Text"/>
              </a:rPr>
              <a:t>rightarrow</a:t>
            </a:r>
            <a:r>
              <a:rPr lang="en-US" altLang="zh-CN" dirty="0">
                <a:effectLst/>
                <a:latin typeface="Google Sans Text"/>
              </a:rPr>
              <a:t>$ </a:t>
            </a:r>
            <a:r>
              <a:rPr lang="en-US" altLang="zh-CN" b="1" dirty="0">
                <a:effectLst/>
                <a:latin typeface="Google Sans Text"/>
              </a:rPr>
              <a:t>[</a:t>
            </a:r>
            <a:r>
              <a:rPr lang="zh-CN" altLang="en-US" b="1" dirty="0">
                <a:effectLst/>
                <a:latin typeface="Google Sans Text"/>
              </a:rPr>
              <a:t>学习基底系数 </a:t>
            </a:r>
            <a:r>
              <a:rPr lang="en-US" altLang="zh-CN" b="1" dirty="0">
                <a:effectLst/>
                <a:latin typeface="Google Sans Text"/>
              </a:rPr>
              <a:t>$\theta$]</a:t>
            </a:r>
            <a:r>
              <a:rPr lang="en-US" altLang="zh-CN" dirty="0">
                <a:effectLst/>
                <a:latin typeface="Google Sans Text"/>
              </a:rPr>
              <a:t> $\</a:t>
            </a:r>
            <a:r>
              <a:rPr lang="en-US" altLang="zh-CN" dirty="0" err="1">
                <a:effectLst/>
                <a:latin typeface="Google Sans Text"/>
              </a:rPr>
              <a:t>rightarrow</a:t>
            </a:r>
            <a:r>
              <a:rPr lang="en-US" altLang="zh-CN" dirty="0">
                <a:effectLst/>
                <a:latin typeface="Google Sans Text"/>
              </a:rPr>
              <a:t>$ </a:t>
            </a:r>
            <a:r>
              <a:rPr lang="en-US" altLang="zh-CN" b="1" dirty="0">
                <a:effectLst/>
                <a:latin typeface="Google Sans Text"/>
              </a:rPr>
              <a:t>[</a:t>
            </a:r>
            <a:r>
              <a:rPr lang="zh-CN" altLang="en-US" b="1" dirty="0">
                <a:effectLst/>
                <a:latin typeface="Google Sans Text"/>
              </a:rPr>
              <a:t>结合物理</a:t>
            </a:r>
            <a:r>
              <a:rPr lang="en-US" altLang="zh-CN" b="1" dirty="0">
                <a:effectLst/>
                <a:latin typeface="Google Sans Text"/>
              </a:rPr>
              <a:t>/</a:t>
            </a:r>
            <a:r>
              <a:rPr lang="zh-CN" altLang="en-US" b="1" dirty="0">
                <a:effectLst/>
                <a:latin typeface="Google Sans Text"/>
              </a:rPr>
              <a:t>时间基底</a:t>
            </a:r>
            <a:r>
              <a:rPr lang="en-US" altLang="zh-CN" b="1" dirty="0">
                <a:effectLst/>
                <a:latin typeface="Google Sans Text"/>
              </a:rPr>
              <a:t>]</a:t>
            </a:r>
            <a:r>
              <a:rPr lang="zh-CN" altLang="en-US" dirty="0">
                <a:effectLst/>
                <a:latin typeface="Google Sans Text"/>
              </a:rPr>
              <a:t> </a:t>
            </a:r>
            <a:r>
              <a:rPr lang="en-US" altLang="zh-CN" dirty="0">
                <a:effectLst/>
                <a:latin typeface="Google Sans Text"/>
              </a:rPr>
              <a:t>$\</a:t>
            </a:r>
            <a:r>
              <a:rPr lang="en-US" altLang="zh-CN" dirty="0" err="1">
                <a:effectLst/>
                <a:latin typeface="Google Sans Text"/>
              </a:rPr>
              <a:t>rightarrow</a:t>
            </a:r>
            <a:r>
              <a:rPr lang="en-US" altLang="zh-CN" dirty="0">
                <a:effectLst/>
                <a:latin typeface="Google Sans Text"/>
              </a:rPr>
              <a:t>$ </a:t>
            </a:r>
            <a:r>
              <a:rPr lang="en-US" altLang="zh-CN" b="1" dirty="0">
                <a:effectLst/>
                <a:latin typeface="Google Sans Text"/>
              </a:rPr>
              <a:t>[</a:t>
            </a:r>
            <a:r>
              <a:rPr lang="zh-CN" altLang="en-US" b="1" dirty="0">
                <a:effectLst/>
                <a:latin typeface="Google Sans Text"/>
              </a:rPr>
              <a:t>自适应权重 </a:t>
            </a:r>
            <a:r>
              <a:rPr lang="en-US" altLang="zh-CN" b="1" dirty="0">
                <a:effectLst/>
                <a:latin typeface="Google Sans Text"/>
              </a:rPr>
              <a:t>$\alpha$ </a:t>
            </a:r>
            <a:r>
              <a:rPr lang="zh-CN" altLang="en-US" b="1" dirty="0">
                <a:effectLst/>
                <a:latin typeface="Google Sans Text"/>
              </a:rPr>
              <a:t>聚合</a:t>
            </a:r>
            <a:r>
              <a:rPr lang="en-US" altLang="zh-CN" b="1" dirty="0">
                <a:effectLst/>
                <a:latin typeface="Google Sans Text"/>
              </a:rPr>
              <a:t>]</a:t>
            </a:r>
            <a:r>
              <a:rPr lang="zh-CN" altLang="en-US" dirty="0">
                <a:effectLst/>
                <a:latin typeface="Google Sans Text"/>
              </a:rPr>
              <a:t> </a:t>
            </a:r>
            <a:r>
              <a:rPr lang="en-US" altLang="zh-CN" dirty="0">
                <a:effectLst/>
                <a:latin typeface="Google Sans Text"/>
              </a:rPr>
              <a:t>$\</a:t>
            </a:r>
            <a:r>
              <a:rPr lang="en-US" altLang="zh-CN" dirty="0" err="1">
                <a:effectLst/>
                <a:latin typeface="Google Sans Text"/>
              </a:rPr>
              <a:t>rightarrow</a:t>
            </a:r>
            <a:r>
              <a:rPr lang="en-US" altLang="zh-CN" dirty="0">
                <a:effectLst/>
                <a:latin typeface="Google Sans Text"/>
              </a:rPr>
              <a:t>$ </a:t>
            </a:r>
            <a:r>
              <a:rPr lang="en-US" altLang="zh-CN" b="1" dirty="0">
                <a:effectLst/>
                <a:latin typeface="Google Sans Text"/>
              </a:rPr>
              <a:t>[</a:t>
            </a:r>
            <a:r>
              <a:rPr lang="zh-CN" altLang="en-US" b="1" dirty="0">
                <a:effectLst/>
                <a:latin typeface="Google Sans Text"/>
              </a:rPr>
              <a:t>全局预测输出</a:t>
            </a:r>
            <a:r>
              <a:rPr lang="en-US" altLang="zh-CN" b="1" dirty="0">
                <a:effectLst/>
                <a:latin typeface="Google Sans Text"/>
              </a:rPr>
              <a:t>]</a:t>
            </a:r>
            <a:r>
              <a:rPr lang="zh-CN" altLang="en-US" dirty="0">
                <a:effectLst/>
                <a:latin typeface="Google Sans Text"/>
              </a:rPr>
              <a:t> </a:t>
            </a:r>
            <a:r>
              <a:rPr lang="en-US" altLang="zh-CN" baseline="30000" dirty="0">
                <a:effectLst/>
                <a:latin typeface="Google Sans Text"/>
              </a:rPr>
              <a:t>14</a:t>
            </a:r>
            <a:endParaRPr lang="zh-CN" altLang="en-US" dirty="0">
              <a:effectLst/>
              <a:latin typeface="Google Sans Text"/>
            </a:endParaRPr>
          </a:p>
          <a:p>
            <a:endParaRPr lang="zh-CN" altLang="en-US" dirty="0">
              <a:effectLst/>
              <a:latin typeface="Google Sans Text"/>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sz="1600" kern="1200" dirty="0">
                <a:solidFill>
                  <a:schemeClr val="tx1"/>
                </a:solidFill>
                <a:effectLst/>
                <a:latin typeface="微软雅黑" panose="020B0503020204020204" charset="-122"/>
                <a:ea typeface="微软雅黑" panose="020B0503020204020204" charset="-122"/>
                <a:cs typeface="+mn-cs"/>
              </a:rPr>
              <a:t>B</a:t>
            </a:r>
            <a:r>
              <a:rPr lang="zh-CN" altLang="en-US" dirty="0"/>
              <a:t>“功率曲线基底生成”</a:t>
            </a:r>
            <a:r>
              <a:rPr lang="en-US" altLang="zh-CN" dirty="0"/>
              <a:t>.</a:t>
            </a:r>
            <a:r>
              <a:rPr lang="zh-CN" altLang="en-US" b="1" dirty="0"/>
              <a:t>将风机的物理性能指标（切入</a:t>
            </a:r>
            <a:r>
              <a:rPr lang="en-US" altLang="zh-CN" b="1" dirty="0"/>
              <a:t>/</a:t>
            </a:r>
            <a:r>
              <a:rPr lang="zh-CN" altLang="en-US" b="1" dirty="0"/>
              <a:t>额定风速等）硬编码进模型，生成一组符合物理规律的“参考曲线”，再让神经网络通过学习来决定如何组合这些曲线以拟合实际数据。</a:t>
            </a:r>
            <a:r>
              <a:rPr lang="zh-CN" altLang="en-US" dirty="0"/>
              <a:t> </a:t>
            </a:r>
            <a:r>
              <a:rPr lang="en-US" altLang="zh-CN" dirty="0"/>
              <a:t>SLGM </a:t>
            </a:r>
            <a:r>
              <a:rPr lang="zh-CN" altLang="en-US" dirty="0"/>
              <a:t>公式</a:t>
            </a:r>
            <a:r>
              <a:rPr lang="zh-CN" altLang="en-US" b="1" dirty="0">
                <a:effectLst/>
                <a:latin typeface="Google Sans Text"/>
              </a:rPr>
              <a:t>参数物理意义</a:t>
            </a:r>
            <a:r>
              <a:rPr lang="zh-CN" altLang="en-US" dirty="0">
                <a:effectLst/>
                <a:latin typeface="Google Sans Text"/>
              </a:rPr>
              <a:t>：</a:t>
            </a:r>
          </a:p>
          <a:p>
            <a:pPr>
              <a:buFont typeface="Arial" panose="020B0604020202020204" pitchFamily="34" charset="0"/>
              <a:buChar char="•"/>
            </a:pPr>
            <a:r>
              <a:rPr lang="en-US" altLang="zh-CN" dirty="0">
                <a:effectLst/>
                <a:latin typeface="Google Sans Text"/>
              </a:rPr>
              <a:t>$P^{max}$</a:t>
            </a:r>
            <a:r>
              <a:rPr lang="zh-CN" altLang="en-US" dirty="0">
                <a:effectLst/>
                <a:latin typeface="Google Sans Text"/>
              </a:rPr>
              <a:t>：额定功率（最大功率输出） </a:t>
            </a:r>
            <a:r>
              <a:rPr lang="en-US" altLang="zh-CN" baseline="30000" dirty="0">
                <a:effectLst/>
                <a:latin typeface="Google Sans Text"/>
              </a:rPr>
              <a:t>2</a:t>
            </a:r>
            <a:r>
              <a:rPr lang="zh-CN" altLang="en-US" dirty="0">
                <a:effectLst/>
                <a:latin typeface="Google Sans Text"/>
              </a:rPr>
              <a:t>。</a:t>
            </a:r>
          </a:p>
          <a:p>
            <a:pPr>
              <a:buFont typeface="Arial" panose="020B0604020202020204" pitchFamily="34" charset="0"/>
              <a:buChar char="•"/>
            </a:pPr>
            <a:r>
              <a:rPr lang="en-US" altLang="zh-CN" dirty="0">
                <a:effectLst/>
                <a:latin typeface="Google Sans Text"/>
              </a:rPr>
              <a:t>$v^{</a:t>
            </a:r>
            <a:r>
              <a:rPr lang="en-US" altLang="zh-CN" dirty="0" err="1">
                <a:effectLst/>
                <a:latin typeface="Google Sans Text"/>
              </a:rPr>
              <a:t>cutin</a:t>
            </a:r>
            <a:r>
              <a:rPr lang="en-US" altLang="zh-CN" dirty="0">
                <a:effectLst/>
                <a:latin typeface="Google Sans Text"/>
              </a:rPr>
              <a:t>}$ </a:t>
            </a:r>
            <a:r>
              <a:rPr lang="zh-CN" altLang="en-US" dirty="0">
                <a:effectLst/>
                <a:latin typeface="Google Sans Text"/>
              </a:rPr>
              <a:t>和 </a:t>
            </a:r>
            <a:r>
              <a:rPr lang="en-US" altLang="zh-CN" dirty="0">
                <a:effectLst/>
                <a:latin typeface="Google Sans Text"/>
              </a:rPr>
              <a:t>$v^{rated}$</a:t>
            </a:r>
            <a:r>
              <a:rPr lang="zh-CN" altLang="en-US" dirty="0">
                <a:effectLst/>
                <a:latin typeface="Google Sans Text"/>
              </a:rPr>
              <a:t>：切入风速（开始发电）和额定风速（满载发电） </a:t>
            </a:r>
            <a:r>
              <a:rPr lang="en-US" altLang="zh-CN" baseline="30000" dirty="0">
                <a:effectLst/>
                <a:latin typeface="Google Sans Text"/>
              </a:rPr>
              <a:t>3</a:t>
            </a:r>
            <a:r>
              <a:rPr lang="zh-CN" altLang="en-US" dirty="0">
                <a:effectLst/>
                <a:latin typeface="Google Sans Text"/>
              </a:rPr>
              <a:t>。</a:t>
            </a:r>
          </a:p>
          <a:p>
            <a:pPr>
              <a:buFont typeface="Arial" panose="020B0604020202020204" pitchFamily="34" charset="0"/>
              <a:buChar char="•"/>
            </a:pPr>
            <a:r>
              <a:rPr lang="en-US" altLang="zh-CN" dirty="0">
                <a:effectLst/>
                <a:latin typeface="Google Sans Text"/>
              </a:rPr>
              <a:t>$k$</a:t>
            </a:r>
            <a:r>
              <a:rPr lang="zh-CN" altLang="en-US" dirty="0">
                <a:effectLst/>
                <a:latin typeface="Google Sans Text"/>
              </a:rPr>
              <a:t>：陡峭度参数，控制曲线攀升的速度 </a:t>
            </a:r>
            <a:r>
              <a:rPr lang="en-US" altLang="zh-CN" baseline="30000" dirty="0">
                <a:effectLst/>
                <a:latin typeface="Google Sans Text"/>
              </a:rPr>
              <a:t>4</a:t>
            </a:r>
            <a:r>
              <a:rPr lang="zh-CN" altLang="en-US" dirty="0">
                <a:effectLst/>
                <a:latin typeface="Google Sans Text"/>
              </a:rPr>
              <a:t>。</a:t>
            </a:r>
          </a:p>
          <a:p>
            <a:pPr>
              <a:buFont typeface="Arial" panose="020B0604020202020204" pitchFamily="34" charset="0"/>
              <a:buChar char="•"/>
            </a:pPr>
            <a:r>
              <a:rPr lang="en-US" altLang="zh-CN" dirty="0">
                <a:effectLst/>
                <a:latin typeface="Google Sans Text"/>
              </a:rPr>
              <a:t>$v^{half}$</a:t>
            </a:r>
            <a:r>
              <a:rPr lang="zh-CN" altLang="en-US" dirty="0">
                <a:effectLst/>
                <a:latin typeface="Google Sans Text"/>
              </a:rPr>
              <a:t>：半功率风速，即输出功率达到一半时的风速 </a:t>
            </a:r>
            <a:r>
              <a:rPr lang="en-US" altLang="zh-CN" baseline="30000" dirty="0">
                <a:effectLst/>
                <a:latin typeface="Google Sans Text"/>
              </a:rPr>
              <a:t>5</a:t>
            </a:r>
            <a:r>
              <a:rPr lang="zh-CN" altLang="en-US" dirty="0">
                <a:effectLst/>
                <a:latin typeface="Google Sans Text"/>
              </a:rPr>
              <a:t>。</a:t>
            </a:r>
          </a:p>
          <a:p>
            <a:r>
              <a:rPr lang="zh-CN" altLang="en-US" b="1" dirty="0">
                <a:effectLst/>
                <a:latin typeface="Google Sans Text"/>
              </a:rPr>
              <a:t>组件功能</a:t>
            </a:r>
            <a:r>
              <a:rPr lang="zh-CN" altLang="en-US" dirty="0">
                <a:effectLst/>
                <a:latin typeface="Google Sans Text"/>
              </a:rPr>
              <a:t>：</a:t>
            </a:r>
          </a:p>
          <a:p>
            <a:pPr>
              <a:buFont typeface="Arial" panose="020B0604020202020204" pitchFamily="34" charset="0"/>
              <a:buChar char="•"/>
            </a:pPr>
            <a:r>
              <a:rPr lang="zh-CN" altLang="en-US" b="1" dirty="0">
                <a:effectLst/>
                <a:latin typeface="Google Sans Text"/>
              </a:rPr>
              <a:t>第一个组件</a:t>
            </a:r>
            <a:r>
              <a:rPr lang="zh-CN" altLang="en-US" dirty="0">
                <a:effectLst/>
                <a:latin typeface="Google Sans Text"/>
              </a:rPr>
              <a:t>描述了功率随风速平滑增加的过程 </a:t>
            </a:r>
            <a:r>
              <a:rPr lang="en-US" altLang="zh-CN" baseline="30000" dirty="0">
                <a:effectLst/>
                <a:latin typeface="Google Sans Text"/>
              </a:rPr>
              <a:t>6</a:t>
            </a:r>
            <a:r>
              <a:rPr lang="zh-CN" altLang="en-US" dirty="0">
                <a:effectLst/>
                <a:latin typeface="Google Sans Text"/>
              </a:rPr>
              <a:t>。</a:t>
            </a:r>
          </a:p>
          <a:p>
            <a:pPr>
              <a:buFont typeface="Arial" panose="020B0604020202020204" pitchFamily="34" charset="0"/>
              <a:buChar char="•"/>
            </a:pPr>
            <a:r>
              <a:rPr lang="zh-CN" altLang="en-US" b="1" dirty="0">
                <a:effectLst/>
                <a:latin typeface="Google Sans Text"/>
              </a:rPr>
              <a:t>第二个组件</a:t>
            </a:r>
            <a:r>
              <a:rPr lang="zh-CN" altLang="en-US" dirty="0">
                <a:effectLst/>
                <a:latin typeface="Google Sans Text"/>
              </a:rPr>
              <a:t>确保在切入风速 </a:t>
            </a:r>
            <a:r>
              <a:rPr lang="en-US" altLang="zh-CN" dirty="0">
                <a:effectLst/>
                <a:latin typeface="Google Sans Text"/>
              </a:rPr>
              <a:t>$v^{</a:t>
            </a:r>
            <a:r>
              <a:rPr lang="en-US" altLang="zh-CN" dirty="0" err="1">
                <a:effectLst/>
                <a:latin typeface="Google Sans Text"/>
              </a:rPr>
              <a:t>cutin</a:t>
            </a:r>
            <a:r>
              <a:rPr lang="en-US" altLang="zh-CN" dirty="0">
                <a:effectLst/>
                <a:latin typeface="Google Sans Text"/>
              </a:rPr>
              <a:t>}$ </a:t>
            </a:r>
            <a:r>
              <a:rPr lang="zh-CN" altLang="en-US" dirty="0">
                <a:effectLst/>
                <a:latin typeface="Google Sans Text"/>
              </a:rPr>
              <a:t>之前功率接近 </a:t>
            </a:r>
            <a:r>
              <a:rPr lang="en-US" altLang="zh-CN" dirty="0">
                <a:effectLst/>
                <a:latin typeface="Google Sans Text"/>
              </a:rPr>
              <a:t>0</a:t>
            </a:r>
            <a:r>
              <a:rPr lang="zh-CN" altLang="en-US" dirty="0">
                <a:effectLst/>
                <a:latin typeface="Google Sans Text"/>
              </a:rPr>
              <a:t>，并在达到额定风速 </a:t>
            </a:r>
            <a:r>
              <a:rPr lang="en-US" altLang="zh-CN" dirty="0">
                <a:effectLst/>
                <a:latin typeface="Google Sans Text"/>
              </a:rPr>
              <a:t>$v^{rated}$ </a:t>
            </a:r>
            <a:r>
              <a:rPr lang="zh-CN" altLang="en-US" dirty="0">
                <a:effectLst/>
                <a:latin typeface="Google Sans Text"/>
              </a:rPr>
              <a:t>后使功率趋于稳定（饱和） </a:t>
            </a:r>
            <a:r>
              <a:rPr lang="en-US" altLang="zh-CN" baseline="30000" dirty="0">
                <a:effectLst/>
                <a:latin typeface="Google Sans Text"/>
              </a:rPr>
              <a:t>7</a:t>
            </a:r>
            <a:r>
              <a:rPr lang="zh-CN" altLang="en-US" dirty="0">
                <a:effectLst/>
                <a:latin typeface="Google Sans Text"/>
              </a:rPr>
              <a:t>。</a:t>
            </a:r>
            <a:endParaRPr lang="en-US" altLang="zh-CN" dirty="0">
              <a:effectLst/>
              <a:latin typeface="Google Sans Text"/>
            </a:endParaRPr>
          </a:p>
          <a:p>
            <a:pPr>
              <a:buFont typeface="Arial" panose="020B0604020202020204" pitchFamily="34" charset="0"/>
              <a:buNone/>
            </a:pPr>
            <a:r>
              <a:rPr lang="zh-CN" altLang="en-US" dirty="0">
                <a:effectLst/>
                <a:latin typeface="Google Sans Text"/>
              </a:rPr>
              <a:t>由于深度学习模型通常处理 </a:t>
            </a:r>
            <a:r>
              <a:rPr lang="en-US" altLang="zh-CN" dirty="0">
                <a:effectLst/>
                <a:latin typeface="Google Sans Text"/>
              </a:rPr>
              <a:t>$[0, 1]$ </a:t>
            </a:r>
            <a:r>
              <a:rPr lang="zh-CN" altLang="en-US" dirty="0">
                <a:effectLst/>
                <a:latin typeface="Google Sans Text"/>
              </a:rPr>
              <a:t>范围的数据，论文在公式 </a:t>
            </a:r>
            <a:r>
              <a:rPr lang="en-US" altLang="zh-CN" dirty="0">
                <a:effectLst/>
                <a:latin typeface="Google Sans Text"/>
              </a:rPr>
              <a:t>(6) </a:t>
            </a:r>
            <a:r>
              <a:rPr lang="zh-CN" altLang="en-US" dirty="0">
                <a:effectLst/>
                <a:latin typeface="Google Sans Text"/>
              </a:rPr>
              <a:t>中对风速和功率进行了标准化 </a:t>
            </a:r>
            <a:r>
              <a:rPr lang="en-US" altLang="zh-CN" baseline="30000" dirty="0">
                <a:effectLst/>
                <a:latin typeface="Google Sans Text"/>
              </a:rPr>
              <a:t>8</a:t>
            </a:r>
            <a:r>
              <a:rPr lang="zh-CN" altLang="en-US" dirty="0">
                <a:effectLst/>
                <a:latin typeface="Google Sans Text"/>
              </a:rPr>
              <a:t>：其中，所有风速参数都除以了“切断风速” </a:t>
            </a:r>
            <a:r>
              <a:rPr lang="en-US" altLang="zh-CN" dirty="0">
                <a:effectLst/>
                <a:latin typeface="Google Sans Text"/>
              </a:rPr>
              <a:t>$v^{cutout}$</a:t>
            </a:r>
            <a:r>
              <a:rPr lang="zh-CN" altLang="en-US" dirty="0">
                <a:effectLst/>
                <a:latin typeface="Google Sans Text"/>
              </a:rPr>
              <a:t>，而 </a:t>
            </a:r>
            <a:r>
              <a:rPr lang="en-US" altLang="zh-CN" dirty="0">
                <a:effectLst/>
                <a:latin typeface="Google Sans Text"/>
              </a:rPr>
              <a:t>$\bar{P}^{max}$ </a:t>
            </a:r>
            <a:r>
              <a:rPr lang="zh-CN" altLang="en-US" dirty="0">
                <a:effectLst/>
                <a:latin typeface="Google Sans Text"/>
              </a:rPr>
              <a:t>设置为 。</a:t>
            </a:r>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effectLst/>
                <a:latin typeface="Google Sans Text"/>
              </a:rPr>
              <a:t>为了让模型具有更强的表达能力，研究者不仅仅使用一条曲线，而是通过改变 </a:t>
            </a:r>
            <a:r>
              <a:rPr lang="en-US" altLang="zh-CN" dirty="0">
                <a:effectLst/>
                <a:latin typeface="Google Sans Text"/>
              </a:rPr>
              <a:t>$k$ </a:t>
            </a:r>
            <a:r>
              <a:rPr lang="zh-CN" altLang="en-US" dirty="0">
                <a:effectLst/>
                <a:latin typeface="Google Sans Text"/>
              </a:rPr>
              <a:t>和 </a:t>
            </a:r>
            <a:r>
              <a:rPr lang="en-US" altLang="zh-CN" dirty="0">
                <a:effectLst/>
                <a:latin typeface="Google Sans Text"/>
              </a:rPr>
              <a:t>$v^{half}$ </a:t>
            </a:r>
            <a:r>
              <a:rPr lang="zh-CN" altLang="en-US" dirty="0">
                <a:effectLst/>
                <a:latin typeface="Google Sans Text"/>
              </a:rPr>
              <a:t>的取值，生成了一组不同的曲线（基底）。</a:t>
            </a:r>
            <a:r>
              <a:rPr lang="zh-CN" altLang="en-US" b="1" dirty="0">
                <a:effectLst/>
                <a:latin typeface="Google Sans Text"/>
              </a:rPr>
              <a:t>计算过程</a:t>
            </a:r>
            <a:r>
              <a:rPr lang="zh-CN" altLang="en-US" dirty="0">
                <a:effectLst/>
                <a:latin typeface="Google Sans Text"/>
              </a:rPr>
              <a:t>（公式 </a:t>
            </a:r>
            <a:r>
              <a:rPr lang="en-US" altLang="zh-CN" dirty="0">
                <a:effectLst/>
                <a:latin typeface="Google Sans Text"/>
              </a:rPr>
              <a:t>7-10</a:t>
            </a:r>
            <a:r>
              <a:rPr lang="zh-CN" altLang="en-US" dirty="0">
                <a:effectLst/>
                <a:latin typeface="Google Sans Text"/>
              </a:rPr>
              <a:t>）：利用张量广播（</a:t>
            </a:r>
            <a:r>
              <a:rPr lang="en-US" altLang="zh-CN" dirty="0">
                <a:effectLst/>
                <a:latin typeface="Google Sans Text"/>
              </a:rPr>
              <a:t>Broadcasting</a:t>
            </a:r>
            <a:r>
              <a:rPr lang="zh-CN" altLang="en-US" dirty="0">
                <a:effectLst/>
                <a:latin typeface="Google Sans Text"/>
              </a:rPr>
              <a:t>）并行计算出所有可能的曲线组合。最终通过公式 </a:t>
            </a:r>
            <a:r>
              <a:rPr lang="en-US" altLang="zh-CN" dirty="0">
                <a:effectLst/>
                <a:latin typeface="Google Sans Text"/>
              </a:rPr>
              <a:t>(10) </a:t>
            </a:r>
            <a:r>
              <a:rPr lang="zh-CN" altLang="en-US" dirty="0">
                <a:effectLst/>
                <a:latin typeface="Google Sans Text"/>
              </a:rPr>
              <a:t>得到基底矩阵 </a:t>
            </a:r>
            <a:r>
              <a:rPr lang="en-US" altLang="zh-CN" dirty="0">
                <a:effectLst/>
                <a:latin typeface="Google Sans Text"/>
              </a:rPr>
              <a:t>$V_{</a:t>
            </a:r>
            <a:r>
              <a:rPr lang="en-US" altLang="zh-CN" dirty="0" err="1">
                <a:effectLst/>
                <a:latin typeface="Google Sans Text"/>
              </a:rPr>
              <a:t>m,n</a:t>
            </a:r>
            <a:r>
              <a:rPr lang="en-US" altLang="zh-CN" dirty="0">
                <a:effectLst/>
                <a:latin typeface="Google Sans Text"/>
              </a:rPr>
              <a:t>}$ </a:t>
            </a:r>
            <a:r>
              <a:rPr lang="zh-CN" altLang="en-US" dirty="0">
                <a:effectLst/>
                <a:latin typeface="Google Sans Text"/>
              </a:rPr>
              <a:t>：</a:t>
            </a: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effectLst/>
                <a:latin typeface="Google Sans Text"/>
              </a:rPr>
              <a:t>这个矩阵包含了 </a:t>
            </a:r>
            <a:r>
              <a:rPr lang="en-US" altLang="zh-CN" dirty="0">
                <a:effectLst/>
                <a:latin typeface="Google Sans Text"/>
              </a:rPr>
              <a:t>$D = </a:t>
            </a:r>
            <a:r>
              <a:rPr lang="en-US" altLang="zh-CN" dirty="0" err="1">
                <a:effectLst/>
                <a:latin typeface="Google Sans Text"/>
              </a:rPr>
              <a:t>n_k</a:t>
            </a:r>
            <a:r>
              <a:rPr lang="en-US" altLang="zh-CN" dirty="0">
                <a:effectLst/>
                <a:latin typeface="Google Sans Text"/>
              </a:rPr>
              <a:t> \times </a:t>
            </a:r>
            <a:r>
              <a:rPr lang="en-US" altLang="zh-CN" dirty="0" err="1">
                <a:effectLst/>
                <a:latin typeface="Google Sans Text"/>
              </a:rPr>
              <a:t>n_v</a:t>
            </a:r>
            <a:r>
              <a:rPr lang="en-US" altLang="zh-CN" dirty="0">
                <a:effectLst/>
                <a:latin typeface="Google Sans Text"/>
              </a:rPr>
              <a:t>$ </a:t>
            </a:r>
            <a:r>
              <a:rPr lang="zh-CN" altLang="en-US" dirty="0">
                <a:effectLst/>
                <a:latin typeface="Google Sans Text"/>
              </a:rPr>
              <a:t>个不同的功率曲线候选形状</a:t>
            </a:r>
            <a:r>
              <a:rPr lang="en-US" altLang="zh-CN" dirty="0">
                <a:effectLst/>
                <a:latin typeface="Google Sans Text"/>
              </a:rPr>
              <a:t>.</a:t>
            </a:r>
          </a:p>
          <a:p>
            <a:r>
              <a:rPr lang="zh-CN" altLang="en-US" dirty="0">
                <a:effectLst/>
                <a:latin typeface="Google Sans Text"/>
              </a:rPr>
              <a:t>对于学习到的系数 </a:t>
            </a:r>
            <a:r>
              <a:rPr lang="en-US" altLang="zh-CN" dirty="0">
                <a:effectLst/>
                <a:latin typeface="Google Sans Text"/>
              </a:rPr>
              <a:t>$\theta$</a:t>
            </a:r>
            <a:r>
              <a:rPr lang="zh-CN" altLang="en-US" dirty="0">
                <a:effectLst/>
                <a:latin typeface="Google Sans Text"/>
              </a:rPr>
              <a:t>（即分配给每个物理基底的权重），模型通过公式 </a:t>
            </a:r>
            <a:r>
              <a:rPr lang="en-US" altLang="zh-CN" dirty="0">
                <a:effectLst/>
                <a:latin typeface="Google Sans Text"/>
              </a:rPr>
              <a:t>(12) </a:t>
            </a:r>
            <a:r>
              <a:rPr lang="zh-CN" altLang="en-US" dirty="0">
                <a:effectLst/>
                <a:latin typeface="Google Sans Text"/>
              </a:rPr>
              <a:t>进行处理</a:t>
            </a:r>
            <a:r>
              <a:rPr lang="en-US" altLang="zh-CN" dirty="0">
                <a:effectLst/>
                <a:latin typeface="Google Sans Text"/>
              </a:rPr>
              <a:t>. </a:t>
            </a:r>
            <a:r>
              <a:rPr lang="en-US" altLang="zh-CN" b="1" dirty="0" err="1"/>
              <a:t>ReLU</a:t>
            </a:r>
            <a:r>
              <a:rPr lang="zh-CN" altLang="en-US" dirty="0"/>
              <a:t>：确保权重为非负数，符合物理出力的逻辑（风电功率不能为负） 。</a:t>
            </a:r>
            <a:r>
              <a:rPr lang="en-US" altLang="zh-CN" b="1" dirty="0" err="1"/>
              <a:t>oftmax</a:t>
            </a:r>
            <a:r>
              <a:rPr lang="zh-CN" altLang="en-US" dirty="0"/>
              <a:t>：对权重进行归一化，使得所有物理基底的贡献总和受限，增强了模型的稳定性 。</a:t>
            </a:r>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动态：工作站故障，工作站输入输出缓冲区堵塞。</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flexible</a:t>
            </a:r>
            <a:r>
              <a:rPr lang="zh-CN" altLang="en-US" dirty="0"/>
              <a:t>：灵活调度人工工作站</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a:t>Transformer </a:t>
            </a:r>
            <a:r>
              <a:rPr lang="zh-CN" altLang="en-US" dirty="0"/>
              <a:t>基底生成</a:t>
            </a:r>
            <a:r>
              <a:rPr lang="en-US" altLang="zh-CN" dirty="0"/>
              <a:t>.</a:t>
            </a:r>
            <a:r>
              <a:rPr lang="zh-CN" altLang="en-US" dirty="0"/>
              <a:t>利用 </a:t>
            </a:r>
            <a:r>
              <a:rPr lang="en-US" altLang="zh-CN" dirty="0"/>
              <a:t>Transformer </a:t>
            </a:r>
            <a:r>
              <a:rPr lang="zh-CN" altLang="en-US" dirty="0"/>
              <a:t>捕获复杂的时间依赖性，作为物理模型的补充。嵌入与位置编码</a:t>
            </a:r>
            <a:r>
              <a:rPr lang="en-US" altLang="zh-CN" dirty="0"/>
              <a:t>.</a:t>
            </a:r>
            <a:r>
              <a:rPr lang="zh-CN" altLang="en-US" dirty="0">
                <a:effectLst/>
                <a:latin typeface="Google Sans Text"/>
              </a:rPr>
              <a:t>利用缩放因子 </a:t>
            </a:r>
            <a:r>
              <a:rPr lang="en-US" altLang="zh-CN" dirty="0">
                <a:effectLst/>
                <a:latin typeface="Google Sans Text"/>
              </a:rPr>
              <a:t>$\sqrt{d_{</a:t>
            </a:r>
            <a:r>
              <a:rPr lang="en-US" altLang="zh-CN" dirty="0" err="1">
                <a:effectLst/>
                <a:latin typeface="Google Sans Text"/>
              </a:rPr>
              <a:t>m,n</a:t>
            </a:r>
            <a:r>
              <a:rPr lang="en-US" altLang="zh-CN" dirty="0">
                <a:effectLst/>
                <a:latin typeface="Google Sans Text"/>
              </a:rPr>
              <a:t>}}$ </a:t>
            </a:r>
            <a:r>
              <a:rPr lang="zh-CN" altLang="en-US" dirty="0">
                <a:effectLst/>
                <a:latin typeface="Google Sans Text"/>
              </a:rPr>
              <a:t>来稳定梯度 </a:t>
            </a:r>
            <a:r>
              <a:rPr lang="en-US" altLang="zh-CN" baseline="30000" dirty="0">
                <a:effectLst/>
                <a:latin typeface="Google Sans Text"/>
              </a:rPr>
              <a:t>13</a:t>
            </a:r>
            <a:r>
              <a:rPr lang="zh-CN" altLang="en-US" dirty="0">
                <a:effectLst/>
                <a:latin typeface="Google Sans Text"/>
              </a:rPr>
              <a:t>。</a:t>
            </a:r>
            <a:r>
              <a:rPr lang="zh-CN" altLang="en-US" b="1" dirty="0"/>
              <a:t>公式 </a:t>
            </a:r>
            <a:r>
              <a:rPr lang="en-US" altLang="zh-CN" b="1" dirty="0"/>
              <a:t>(14)</a:t>
            </a:r>
            <a:r>
              <a:rPr lang="zh-CN" altLang="en-US" dirty="0"/>
              <a:t>：将位置编码（</a:t>
            </a:r>
            <a:r>
              <a:rPr lang="en-US" altLang="zh-CN" dirty="0"/>
              <a:t>PE</a:t>
            </a:r>
            <a:r>
              <a:rPr lang="zh-CN" altLang="en-US" dirty="0"/>
              <a:t>）与嵌入特征相加，使模型感知时间顺序 。 </a:t>
            </a:r>
            <a:r>
              <a:rPr lang="zh-CN" altLang="en-US" b="1" dirty="0"/>
              <a:t>编码器处理 </a:t>
            </a:r>
            <a:r>
              <a:rPr lang="en-US" altLang="zh-CN" b="1" dirty="0"/>
              <a:t>(15)</a:t>
            </a:r>
            <a:r>
              <a:rPr lang="zh-CN" altLang="en-US" dirty="0"/>
              <a:t>：通过多头自注意力机制（</a:t>
            </a:r>
            <a:r>
              <a:rPr lang="en-US" altLang="zh-CN" dirty="0"/>
              <a:t>Multi-head Self-attention</a:t>
            </a:r>
            <a:r>
              <a:rPr lang="zh-CN" altLang="en-US" dirty="0"/>
              <a:t>）提取深层时间特征 。将 </a:t>
            </a:r>
            <a:r>
              <a:rPr lang="en-US" altLang="zh-CN" dirty="0"/>
              <a:t>Transformer </a:t>
            </a:r>
            <a:r>
              <a:rPr lang="zh-CN" altLang="en-US" dirty="0"/>
              <a:t>的输出通过投影层与原始特征融合：这保证了即使经过深层特征提取，原始的物理观测信息流（如实时风速）依然能直接影响最终的基底向量 。</a:t>
            </a:r>
            <a:endParaRPr lang="zh-CN" altLang="en-US" dirty="0">
              <a:effectLst/>
              <a:sym typeface="+mn-ea"/>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effectLst/>
              <a:sym typeface="+mn-ea"/>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effectLst/>
              <a:sym typeface="+mn-ea"/>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effectLst/>
              <a:sym typeface="+mn-ea"/>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动态：机器人工作站拆解失败</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en-US" altLang="zh-CN" b="0" i="0" dirty="0">
                <a:solidFill>
                  <a:srgbClr val="000000"/>
                </a:solidFill>
                <a:effectLst/>
                <a:latin typeface="微软雅黑" panose="020B0503020204020204" charset="-122"/>
                <a:ea typeface="微软雅黑" panose="020B0503020204020204" charset="-122"/>
              </a:rPr>
              <a:t>MOPPO</a:t>
            </a:r>
            <a:r>
              <a:rPr lang="zh-CN" altLang="en-US" b="0" i="0" dirty="0">
                <a:solidFill>
                  <a:srgbClr val="000000"/>
                </a:solidFill>
                <a:effectLst/>
                <a:latin typeface="微软雅黑" panose="020B0503020204020204" charset="-122"/>
                <a:ea typeface="微软雅黑" panose="020B0503020204020204" charset="-122"/>
              </a:rPr>
              <a:t>学习不同偏好（优化目标权重）下的策略</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charset="-122"/>
                <a:ea typeface="微软雅黑" panose="020B0503020204020204" charset="-122"/>
              </a:rPr>
              <a:t>左图：拆解电冰箱的任务约束，对应的先序约束图矩阵</a:t>
            </a:r>
          </a:p>
          <a:p>
            <a:pPr algn="just"/>
            <a:r>
              <a:rPr lang="zh-CN" altLang="en-US" b="0" i="0" dirty="0">
                <a:solidFill>
                  <a:srgbClr val="000000"/>
                </a:solidFill>
                <a:effectLst/>
                <a:latin typeface="微软雅黑" panose="020B0503020204020204" charset="-122"/>
                <a:ea typeface="微软雅黑" panose="020B0503020204020204" charset="-122"/>
              </a:rPr>
              <a:t>右图：表格是每个任务对应的拆解时间、危险和优先级标识</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46</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dirty="0">
              <a:solidFill>
                <a:srgbClr val="000000"/>
              </a:solidFill>
              <a:effectLst/>
              <a:sym typeface="+mn-ea"/>
            </a:endParaRPr>
          </a:p>
          <a:p>
            <a:r>
              <a:rPr lang="zh-CN" altLang="en-US" dirty="0">
                <a:effectLst/>
                <a:latin typeface="Google Sans Text"/>
              </a:rPr>
              <a:t>这部分（</a:t>
            </a:r>
            <a:r>
              <a:rPr lang="en-US" altLang="zh-CN" dirty="0">
                <a:effectLst/>
                <a:latin typeface="Google Sans Text"/>
              </a:rPr>
              <a:t>Section III-C</a:t>
            </a:r>
            <a:r>
              <a:rPr lang="zh-CN" altLang="en-US" dirty="0">
                <a:effectLst/>
                <a:latin typeface="Google Sans Text"/>
              </a:rPr>
              <a:t>）介绍了 </a:t>
            </a:r>
            <a:r>
              <a:rPr lang="en-US" altLang="zh-CN" dirty="0">
                <a:effectLst/>
                <a:latin typeface="Google Sans Text"/>
              </a:rPr>
              <a:t>PINN </a:t>
            </a:r>
            <a:r>
              <a:rPr lang="zh-CN" altLang="en-US" dirty="0">
                <a:effectLst/>
                <a:latin typeface="Google Sans Text"/>
              </a:rPr>
              <a:t>模型的核心物理基础，即如何通过</a:t>
            </a:r>
            <a:r>
              <a:rPr lang="zh-CN" altLang="en-US" b="1" dirty="0">
                <a:effectLst/>
                <a:latin typeface="Google Sans Text"/>
              </a:rPr>
              <a:t>功率流方程</a:t>
            </a:r>
            <a:r>
              <a:rPr lang="zh-CN" altLang="en-US" dirty="0">
                <a:effectLst/>
                <a:latin typeface="Google Sans Text"/>
              </a:rPr>
              <a:t>将输入数据与输出状态联系起来。</a:t>
            </a:r>
          </a:p>
          <a:p>
            <a:r>
              <a:rPr lang="en-US" altLang="zh-CN" b="1" dirty="0">
                <a:effectLst/>
                <a:latin typeface="Google Sans"/>
              </a:rPr>
              <a:t>1. </a:t>
            </a:r>
            <a:r>
              <a:rPr lang="zh-CN" altLang="en-US" b="1" dirty="0">
                <a:effectLst/>
                <a:latin typeface="Google Sans"/>
              </a:rPr>
              <a:t>输入与输出的选择</a:t>
            </a:r>
            <a:r>
              <a:rPr lang="en-US" altLang="zh-CN" b="1" dirty="0">
                <a:effectLst/>
                <a:latin typeface="Google Sans"/>
              </a:rPr>
              <a:t>:</a:t>
            </a:r>
            <a:r>
              <a:rPr lang="zh-CN" altLang="en-US" b="1" dirty="0">
                <a:effectLst/>
                <a:latin typeface="Google Sans Text"/>
              </a:rPr>
              <a:t>输入变量</a:t>
            </a:r>
            <a:r>
              <a:rPr lang="zh-CN" altLang="en-US" dirty="0">
                <a:effectLst/>
                <a:latin typeface="Google Sans Text"/>
              </a:rPr>
              <a:t>：选择各节点的</a:t>
            </a:r>
            <a:r>
              <a:rPr lang="zh-CN" altLang="en-US" b="1" dirty="0">
                <a:effectLst/>
                <a:latin typeface="Google Sans Text"/>
              </a:rPr>
              <a:t>有功功率 </a:t>
            </a:r>
            <a:r>
              <a:rPr lang="en-US" altLang="zh-CN" b="1" dirty="0">
                <a:effectLst/>
                <a:latin typeface="Google Sans Text"/>
              </a:rPr>
              <a:t>($</a:t>
            </a:r>
            <a:r>
              <a:rPr lang="en-US" altLang="zh-CN" b="1" dirty="0" err="1">
                <a:effectLst/>
                <a:latin typeface="Google Sans Text"/>
              </a:rPr>
              <a:t>P_i</a:t>
            </a:r>
            <a:r>
              <a:rPr lang="en-US" altLang="zh-CN" b="1" dirty="0">
                <a:effectLst/>
                <a:latin typeface="Google Sans Text"/>
              </a:rPr>
              <a:t>$)</a:t>
            </a:r>
            <a:r>
              <a:rPr lang="zh-CN" altLang="en-US" dirty="0">
                <a:effectLst/>
                <a:latin typeface="Google Sans Text"/>
              </a:rPr>
              <a:t> 和</a:t>
            </a:r>
            <a:r>
              <a:rPr lang="zh-CN" altLang="en-US" b="1" dirty="0">
                <a:effectLst/>
                <a:latin typeface="Google Sans Text"/>
              </a:rPr>
              <a:t>无功功率 </a:t>
            </a:r>
            <a:r>
              <a:rPr lang="en-US" altLang="zh-CN" b="1" dirty="0">
                <a:effectLst/>
                <a:latin typeface="Google Sans Text"/>
              </a:rPr>
              <a:t>($</a:t>
            </a:r>
            <a:r>
              <a:rPr lang="en-US" altLang="zh-CN" b="1" dirty="0" err="1">
                <a:effectLst/>
                <a:latin typeface="Google Sans Text"/>
              </a:rPr>
              <a:t>Q_i</a:t>
            </a:r>
            <a:r>
              <a:rPr lang="en-US" altLang="zh-CN" b="1" dirty="0">
                <a:effectLst/>
                <a:latin typeface="Google Sans Text"/>
              </a:rPr>
              <a:t>$)</a:t>
            </a:r>
            <a:r>
              <a:rPr lang="zh-CN" altLang="en-US" dirty="0">
                <a:effectLst/>
                <a:latin typeface="Google Sans Text"/>
              </a:rPr>
              <a:t> 注入测量值作为输入。</a:t>
            </a:r>
            <a:r>
              <a:rPr lang="zh-CN" altLang="en-US" b="1" dirty="0">
                <a:effectLst/>
                <a:latin typeface="Google Sans Text"/>
              </a:rPr>
              <a:t>输出变量</a:t>
            </a:r>
            <a:r>
              <a:rPr lang="zh-CN" altLang="en-US" dirty="0">
                <a:effectLst/>
                <a:latin typeface="Google Sans Text"/>
              </a:rPr>
              <a:t>：模型的输出是估计的</a:t>
            </a:r>
            <a:r>
              <a:rPr lang="zh-CN" altLang="en-US" b="1" dirty="0">
                <a:effectLst/>
                <a:latin typeface="Google Sans Text"/>
              </a:rPr>
              <a:t>复电压</a:t>
            </a:r>
            <a:r>
              <a:rPr lang="zh-CN" altLang="en-US" dirty="0">
                <a:effectLst/>
                <a:latin typeface="Google Sans Text"/>
              </a:rPr>
              <a:t>，即每个节点的</a:t>
            </a:r>
            <a:r>
              <a:rPr lang="zh-CN" altLang="en-US" b="1" dirty="0">
                <a:effectLst/>
                <a:latin typeface="Google Sans Text"/>
              </a:rPr>
              <a:t>电压幅值 </a:t>
            </a:r>
            <a:r>
              <a:rPr lang="en-US" altLang="zh-CN" b="1" dirty="0">
                <a:effectLst/>
                <a:latin typeface="Google Sans Text"/>
              </a:rPr>
              <a:t>($</a:t>
            </a:r>
            <a:r>
              <a:rPr lang="en-US" altLang="zh-CN" b="1" dirty="0" err="1">
                <a:effectLst/>
                <a:latin typeface="Google Sans Text"/>
              </a:rPr>
              <a:t>V_i</a:t>
            </a:r>
            <a:r>
              <a:rPr lang="en-US" altLang="zh-CN" b="1" dirty="0">
                <a:effectLst/>
                <a:latin typeface="Google Sans Text"/>
              </a:rPr>
              <a:t>$)</a:t>
            </a:r>
            <a:r>
              <a:rPr lang="zh-CN" altLang="en-US" dirty="0">
                <a:effectLst/>
                <a:latin typeface="Google Sans Text"/>
              </a:rPr>
              <a:t> 和</a:t>
            </a:r>
            <a:r>
              <a:rPr lang="zh-CN" altLang="en-US" b="1" dirty="0">
                <a:effectLst/>
                <a:latin typeface="Google Sans Text"/>
              </a:rPr>
              <a:t>相角 </a:t>
            </a:r>
            <a:r>
              <a:rPr lang="en-US" altLang="zh-CN" b="1" dirty="0">
                <a:effectLst/>
                <a:latin typeface="Google Sans Text"/>
              </a:rPr>
              <a:t>($\</a:t>
            </a:r>
            <a:r>
              <a:rPr lang="en-US" altLang="zh-CN" b="1" dirty="0" err="1">
                <a:effectLst/>
                <a:latin typeface="Google Sans Text"/>
              </a:rPr>
              <a:t>theta_i</a:t>
            </a:r>
            <a:r>
              <a:rPr lang="en-US" altLang="zh-CN" b="1" dirty="0">
                <a:effectLst/>
                <a:latin typeface="Google Sans Text"/>
              </a:rPr>
              <a:t>$)</a:t>
            </a:r>
            <a:r>
              <a:rPr lang="zh-CN" altLang="en-US" dirty="0">
                <a:effectLst/>
                <a:latin typeface="Google Sans Text"/>
              </a:rPr>
              <a:t>。</a:t>
            </a:r>
            <a:r>
              <a:rPr lang="zh-CN" altLang="en-US" b="1" dirty="0">
                <a:effectLst/>
                <a:latin typeface="Google Sans Text"/>
              </a:rPr>
              <a:t>选择原因</a:t>
            </a:r>
            <a:r>
              <a:rPr lang="zh-CN" altLang="en-US" dirty="0">
                <a:effectLst/>
                <a:latin typeface="Google Sans Text"/>
              </a:rPr>
              <a:t>：功率注入测量值能够通过数据驱动的模式揭示系统的拓扑结构。</a:t>
            </a:r>
          </a:p>
          <a:p>
            <a:pPr algn="just"/>
            <a:r>
              <a:rPr lang="en-US" altLang="zh-CN" dirty="0">
                <a:solidFill>
                  <a:srgbClr val="000000"/>
                </a:solidFill>
                <a:effectLst/>
                <a:sym typeface="+mn-ea"/>
              </a:rPr>
              <a:t>3.</a:t>
            </a:r>
            <a:r>
              <a:rPr lang="zh-CN" altLang="en-US" dirty="0"/>
              <a:t>数据损失项</a:t>
            </a:r>
            <a:r>
              <a:rPr lang="en-US" altLang="zh-CN" dirty="0"/>
              <a:t>:d</a:t>
            </a:r>
            <a:r>
              <a:rPr lang="zh-CN" altLang="en-US" dirty="0"/>
              <a:t>用于确保模型的预测值与“地面真值”（真实数据）一致</a:t>
            </a:r>
            <a:r>
              <a:rPr lang="en-US" altLang="zh-CN" dirty="0"/>
              <a:t>.</a:t>
            </a:r>
            <a:r>
              <a:rPr lang="zh-CN" altLang="en-US" dirty="0"/>
              <a:t>估计电压（幅值和相角）与真实电压之间的均方误差（</a:t>
            </a:r>
            <a:r>
              <a:rPr lang="en-US" altLang="zh-CN" dirty="0"/>
              <a:t>MSE</a:t>
            </a:r>
            <a:r>
              <a:rPr lang="zh-CN" altLang="en-US" dirty="0"/>
              <a:t>）</a:t>
            </a:r>
            <a:r>
              <a:rPr lang="en-US" altLang="zh-CN" dirty="0">
                <a:solidFill>
                  <a:srgbClr val="000000"/>
                </a:solidFill>
                <a:effectLst/>
                <a:sym typeface="+mn-ea"/>
              </a:rPr>
              <a:t>.</a:t>
            </a:r>
            <a:r>
              <a:rPr lang="zh-CN" altLang="en-US" dirty="0"/>
              <a:t>物理约束项</a:t>
            </a:r>
            <a:r>
              <a:rPr lang="en-US" altLang="zh-CN" dirty="0">
                <a:solidFill>
                  <a:srgbClr val="000000"/>
                </a:solidFill>
                <a:effectLst/>
                <a:sym typeface="+mn-ea"/>
              </a:rPr>
              <a:t>p:</a:t>
            </a:r>
            <a:r>
              <a:rPr lang="zh-CN" altLang="en-US" dirty="0">
                <a:effectLst/>
                <a:latin typeface="Google Sans Text"/>
              </a:rPr>
              <a:t>通过预测电压计算出的电流 </a:t>
            </a:r>
            <a:r>
              <a:rPr lang="en-US" altLang="zh-CN" dirty="0">
                <a:effectLst/>
                <a:latin typeface="Google Sans Text"/>
              </a:rPr>
              <a:t>$I_{</a:t>
            </a:r>
            <a:r>
              <a:rPr lang="en-US" altLang="zh-CN" dirty="0" err="1">
                <a:effectLst/>
                <a:latin typeface="Google Sans Text"/>
              </a:rPr>
              <a:t>est</a:t>
            </a:r>
            <a:r>
              <a:rPr lang="en-US" altLang="zh-CN" dirty="0">
                <a:effectLst/>
                <a:latin typeface="Google Sans Text"/>
              </a:rPr>
              <a:t>}$ </a:t>
            </a:r>
            <a:r>
              <a:rPr lang="en-US" altLang="zh-CN" baseline="30000" dirty="0">
                <a:effectLst/>
                <a:latin typeface="Google Sans Text"/>
              </a:rPr>
              <a:t>10</a:t>
            </a:r>
            <a:r>
              <a:rPr lang="zh-CN" altLang="en-US" dirty="0">
                <a:effectLst/>
                <a:latin typeface="Google Sans Text"/>
              </a:rPr>
              <a:t>与真实电流 </a:t>
            </a:r>
            <a:r>
              <a:rPr lang="en-US" altLang="zh-CN" dirty="0">
                <a:effectLst/>
                <a:latin typeface="Google Sans Text"/>
              </a:rPr>
              <a:t>$I_{true}$ </a:t>
            </a:r>
            <a:r>
              <a:rPr lang="en-US" altLang="zh-CN" baseline="30000" dirty="0">
                <a:effectLst/>
                <a:latin typeface="Google Sans Text"/>
              </a:rPr>
              <a:t>11</a:t>
            </a:r>
            <a:r>
              <a:rPr lang="zh-CN" altLang="en-US" dirty="0">
                <a:effectLst/>
                <a:latin typeface="Google Sans Text"/>
              </a:rPr>
              <a:t>之间的均方误差。这强制模型必须遵守</a:t>
            </a:r>
            <a:r>
              <a:rPr lang="zh-CN" altLang="en-US" b="1" dirty="0">
                <a:effectLst/>
                <a:latin typeface="Google Sans Text"/>
              </a:rPr>
              <a:t>电网拓扑结构</a:t>
            </a:r>
            <a:r>
              <a:rPr lang="zh-CN" altLang="en-US" dirty="0">
                <a:effectLst/>
                <a:latin typeface="Google Sans Text"/>
              </a:rPr>
              <a:t> </a:t>
            </a:r>
            <a:r>
              <a:rPr lang="en-US" altLang="zh-CN" baseline="30000" dirty="0">
                <a:effectLst/>
                <a:latin typeface="Google Sans Text"/>
              </a:rPr>
              <a:t>12</a:t>
            </a:r>
            <a:r>
              <a:rPr lang="zh-CN" altLang="en-US" dirty="0">
                <a:effectLst/>
                <a:latin typeface="Google Sans Text"/>
              </a:rPr>
              <a:t>。</a:t>
            </a:r>
            <a:r>
              <a:rPr lang="zh-CN" altLang="en-US" dirty="0"/>
              <a:t>系统常数项</a:t>
            </a:r>
            <a:r>
              <a:rPr lang="en-US" altLang="zh-CN" dirty="0"/>
              <a:t>c:</a:t>
            </a:r>
            <a:r>
              <a:rPr lang="zh-CN" altLang="en-US" dirty="0"/>
              <a:t>预测值与已知物理常数之间的均方误差</a:t>
            </a:r>
            <a:r>
              <a:rPr lang="en-US" altLang="zh-CN" dirty="0"/>
              <a:t>.</a:t>
            </a:r>
            <a:endParaRPr lang="zh-CN" altLang="en-US" dirty="0">
              <a:solidFill>
                <a:srgbClr val="000000"/>
              </a:solidFill>
              <a:effectLst/>
              <a:sym typeface="+mn-ea"/>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47</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48</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50</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51</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52</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53</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54</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55</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56</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人的不确定性：拆解时间和拆解任务选择不确定，会影响后续任务的调度</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57</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58</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59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常规</a:t>
            </a:r>
            <a:r>
              <a:rPr lang="en-US" altLang="zh-CN" sz="1600" kern="1200" dirty="0">
                <a:solidFill>
                  <a:schemeClr val="tx1"/>
                </a:solidFill>
                <a:effectLst/>
                <a:latin typeface="微软雅黑" panose="020B0503020204020204" charset="-122"/>
                <a:ea typeface="微软雅黑" panose="020B0503020204020204" charset="-122"/>
                <a:cs typeface="+mn-cs"/>
              </a:rPr>
              <a:t> PINN </a:t>
            </a:r>
            <a:r>
              <a:rPr lang="zh-CN" altLang="en-US" sz="1600" kern="1200" dirty="0">
                <a:solidFill>
                  <a:schemeClr val="tx1"/>
                </a:solidFill>
                <a:effectLst/>
                <a:latin typeface="微软雅黑" panose="020B0503020204020204" charset="-122"/>
                <a:ea typeface="微软雅黑" panose="020B0503020204020204" charset="-122"/>
                <a:cs typeface="+mn-cs"/>
              </a:rPr>
              <a:t>的训练挑战：由于分布参数系统（</a:t>
            </a:r>
            <a:r>
              <a:rPr lang="en-US" altLang="zh-CN" sz="1600" kern="1200" dirty="0">
                <a:solidFill>
                  <a:schemeClr val="tx1"/>
                </a:solidFill>
                <a:effectLst/>
                <a:latin typeface="微软雅黑" panose="020B0503020204020204" charset="-122"/>
                <a:ea typeface="微软雅黑" panose="020B0503020204020204" charset="-122"/>
                <a:cs typeface="+mn-cs"/>
              </a:rPr>
              <a:t>DPS</a:t>
            </a:r>
            <a:r>
              <a:rPr lang="zh-CN" altLang="en-US" sz="1600" kern="1200" dirty="0">
                <a:solidFill>
                  <a:schemeClr val="tx1"/>
                </a:solidFill>
                <a:effectLst/>
                <a:latin typeface="微软雅黑" panose="020B0503020204020204" charset="-122"/>
                <a:ea typeface="微软雅黑" panose="020B0503020204020204" charset="-122"/>
                <a:cs typeface="+mn-cs"/>
              </a:rPr>
              <a:t>）中时空信息的高度耦合，传统</a:t>
            </a:r>
            <a:r>
              <a:rPr lang="en-US" altLang="zh-CN" sz="1600" kern="1200" dirty="0">
                <a:solidFill>
                  <a:schemeClr val="tx1"/>
                </a:solidFill>
                <a:effectLst/>
                <a:latin typeface="微软雅黑" panose="020B0503020204020204" charset="-122"/>
                <a:ea typeface="微软雅黑" panose="020B0503020204020204" charset="-122"/>
                <a:cs typeface="+mn-cs"/>
              </a:rPr>
              <a:t> PINN </a:t>
            </a:r>
            <a:r>
              <a:rPr lang="zh-CN" altLang="en-US" sz="1600" kern="1200" dirty="0">
                <a:solidFill>
                  <a:schemeClr val="tx1"/>
                </a:solidFill>
                <a:effectLst/>
                <a:latin typeface="微软雅黑" panose="020B0503020204020204" charset="-122"/>
                <a:ea typeface="微软雅黑" panose="020B0503020204020204" charset="-122"/>
                <a:cs typeface="+mn-cs"/>
              </a:rPr>
              <a:t>难以获取结构化物理信息</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。这往往需要扩大网络规模，从而显著增加计算负荷</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时空分离法的局限性：像</a:t>
            </a:r>
            <a:r>
              <a:rPr lang="en-US" altLang="zh-CN" sz="1600" kern="1200" dirty="0">
                <a:solidFill>
                  <a:schemeClr val="tx1"/>
                </a:solidFill>
                <a:effectLst/>
                <a:latin typeface="微软雅黑" panose="020B0503020204020204" charset="-122"/>
                <a:ea typeface="微软雅黑" panose="020B0503020204020204" charset="-122"/>
                <a:cs typeface="+mn-cs"/>
              </a:rPr>
              <a:t> KL </a:t>
            </a:r>
            <a:r>
              <a:rPr lang="zh-CN" altLang="en-US" sz="1600" kern="1200" dirty="0">
                <a:solidFill>
                  <a:schemeClr val="tx1"/>
                </a:solidFill>
                <a:effectLst/>
                <a:latin typeface="微软雅黑" panose="020B0503020204020204" charset="-122"/>
                <a:ea typeface="微软雅黑" panose="020B0503020204020204" charset="-122"/>
                <a:cs typeface="+mn-cs"/>
              </a:rPr>
              <a:t>这样的数据驱动方法严重依赖数据量</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，而物理驱动的谱方法在面对环境扰动时会丧失精度</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。这两种方法在有效整合物理信息与数据方面都存在明显的局限性</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现有融合方法的缺陷：像</a:t>
            </a:r>
            <a:r>
              <a:rPr lang="en-US" altLang="zh-CN" sz="1600" kern="1200" dirty="0">
                <a:solidFill>
                  <a:schemeClr val="tx1"/>
                </a:solidFill>
                <a:effectLst/>
                <a:latin typeface="微软雅黑" panose="020B0503020204020204" charset="-122"/>
                <a:ea typeface="微软雅黑" panose="020B0503020204020204" charset="-122"/>
                <a:cs typeface="+mn-cs"/>
              </a:rPr>
              <a:t> PRNN </a:t>
            </a:r>
            <a:r>
              <a:rPr lang="zh-CN" altLang="en-US" sz="1600" kern="1200" dirty="0">
                <a:solidFill>
                  <a:schemeClr val="tx1"/>
                </a:solidFill>
                <a:effectLst/>
                <a:latin typeface="微软雅黑" panose="020B0503020204020204" charset="-122"/>
                <a:ea typeface="微软雅黑" panose="020B0503020204020204" charset="-122"/>
                <a:cs typeface="+mn-cs"/>
              </a:rPr>
              <a:t>这样的方法需要昂贵的高保真快照数据</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，而</a:t>
            </a:r>
            <a:r>
              <a:rPr lang="en-US" altLang="zh-CN" sz="1600" kern="1200" dirty="0">
                <a:solidFill>
                  <a:schemeClr val="tx1"/>
                </a:solidFill>
                <a:effectLst/>
                <a:latin typeface="微软雅黑" panose="020B0503020204020204" charset="-122"/>
                <a:ea typeface="微软雅黑" panose="020B0503020204020204" charset="-122"/>
                <a:cs typeface="+mn-cs"/>
              </a:rPr>
              <a:t> s-PINNs </a:t>
            </a:r>
            <a:r>
              <a:rPr lang="zh-CN" altLang="en-US" sz="1600" kern="1200" dirty="0">
                <a:solidFill>
                  <a:schemeClr val="tx1"/>
                </a:solidFill>
                <a:effectLst/>
                <a:latin typeface="微软雅黑" panose="020B0503020204020204" charset="-122"/>
                <a:ea typeface="微软雅黑" panose="020B0503020204020204" charset="-122"/>
                <a:cs typeface="+mn-cs"/>
              </a:rPr>
              <a:t>使用的无限维损失函数导致物理信息利用不足</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。它们未能充分发挥互补优势，也未考虑到控制信号对系统动力学的影响等复杂</a:t>
            </a:r>
            <a:r>
              <a:rPr lang="en-US" altLang="zh-CN" sz="1600" kern="1200" dirty="0">
                <a:solidFill>
                  <a:schemeClr val="tx1"/>
                </a:solidFill>
                <a:effectLst/>
                <a:latin typeface="微软雅黑" panose="020B0503020204020204" charset="-122"/>
                <a:ea typeface="微软雅黑" panose="020B0503020204020204" charset="-122"/>
                <a:cs typeface="+mn-cs"/>
              </a:rPr>
              <a:t> DPS </a:t>
            </a:r>
            <a:r>
              <a:rPr lang="zh-CN" altLang="en-US" sz="1600" kern="1200" dirty="0">
                <a:solidFill>
                  <a:schemeClr val="tx1"/>
                </a:solidFill>
                <a:effectLst/>
                <a:latin typeface="微软雅黑" panose="020B0503020204020204" charset="-122"/>
                <a:ea typeface="微软雅黑" panose="020B0503020204020204" charset="-122"/>
                <a:cs typeface="+mn-cs"/>
              </a:rPr>
              <a:t>问题</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60</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61</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62</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63</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64</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65</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66</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67</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68</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7</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effectLst/>
              <a:sym typeface="+mn-ea"/>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70</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effectLst/>
              <a:sym typeface="+mn-ea"/>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71</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effectLst/>
              <a:sym typeface="+mn-ea"/>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72</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73</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74</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动态：人的不确定性，全局任务信息未知的不确定性</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75</a:t>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76</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77</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78</a:t>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79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8</a:t>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80</a:t>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81</a:t>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en-US" altLang="zh-CN" sz="1600" kern="1200" dirty="0">
                <a:solidFill>
                  <a:schemeClr val="tx1"/>
                </a:solidFill>
                <a:effectLst/>
                <a:latin typeface="微软雅黑" panose="020B0503020204020204" charset="-122"/>
                <a:ea typeface="微软雅黑" panose="020B0503020204020204" charset="-122"/>
                <a:cs typeface="+mn-cs"/>
              </a:rPr>
              <a:t>1</a:t>
            </a:r>
            <a:r>
              <a:rPr lang="zh-CN" altLang="en-US" sz="1600" kern="1200" dirty="0">
                <a:solidFill>
                  <a:schemeClr val="tx1"/>
                </a:solidFill>
                <a:effectLst/>
                <a:latin typeface="微软雅黑" panose="020B0503020204020204" charset="-122"/>
                <a:ea typeface="微软雅黑" panose="020B0503020204020204" charset="-122"/>
                <a:cs typeface="+mn-cs"/>
              </a:rPr>
              <a:t>、开始</a:t>
            </a:r>
          </a:p>
          <a:p>
            <a:pPr algn="just"/>
            <a:r>
              <a:rPr lang="en-US" altLang="zh-CN" sz="1600" kern="1200" dirty="0">
                <a:solidFill>
                  <a:schemeClr val="tx1"/>
                </a:solidFill>
                <a:effectLst/>
                <a:latin typeface="微软雅黑" panose="020B0503020204020204" charset="-122"/>
                <a:ea typeface="微软雅黑" panose="020B0503020204020204" charset="-122"/>
                <a:cs typeface="+mn-cs"/>
              </a:rPr>
              <a:t>2</a:t>
            </a:r>
            <a:r>
              <a:rPr lang="zh-CN" altLang="en-US" sz="1600" kern="1200" dirty="0">
                <a:solidFill>
                  <a:schemeClr val="tx1"/>
                </a:solidFill>
                <a:effectLst/>
                <a:latin typeface="微软雅黑" panose="020B0503020204020204" charset="-122"/>
                <a:ea typeface="微软雅黑" panose="020B0503020204020204" charset="-122"/>
                <a:cs typeface="+mn-cs"/>
              </a:rPr>
              <a:t>、将任务</a:t>
            </a:r>
            <a:r>
              <a:rPr lang="en-US" altLang="zh-CN" sz="1600" kern="1200" dirty="0">
                <a:solidFill>
                  <a:schemeClr val="tx1"/>
                </a:solidFill>
                <a:effectLst/>
                <a:latin typeface="微软雅黑" panose="020B0503020204020204" charset="-122"/>
                <a:ea typeface="微软雅黑" panose="020B0503020204020204" charset="-122"/>
                <a:cs typeface="+mn-cs"/>
              </a:rPr>
              <a:t>Tn</a:t>
            </a:r>
            <a:r>
              <a:rPr lang="zh-CN" altLang="en-US" sz="1600" kern="1200" dirty="0">
                <a:solidFill>
                  <a:schemeClr val="tx1"/>
                </a:solidFill>
                <a:effectLst/>
                <a:latin typeface="微软雅黑" panose="020B0503020204020204" charset="-122"/>
                <a:ea typeface="微软雅黑" panose="020B0503020204020204" charset="-122"/>
                <a:cs typeface="+mn-cs"/>
              </a:rPr>
              <a:t>分配给人或者机器</a:t>
            </a:r>
          </a:p>
          <a:p>
            <a:pPr algn="just"/>
            <a:r>
              <a:rPr lang="en-US" altLang="zh-CN" sz="1600" kern="1200" dirty="0">
                <a:solidFill>
                  <a:schemeClr val="tx1"/>
                </a:solidFill>
                <a:effectLst/>
                <a:latin typeface="微软雅黑" panose="020B0503020204020204" charset="-122"/>
                <a:ea typeface="微软雅黑" panose="020B0503020204020204" charset="-122"/>
                <a:cs typeface="+mn-cs"/>
              </a:rPr>
              <a:t>3</a:t>
            </a:r>
            <a:r>
              <a:rPr lang="zh-CN" altLang="en-US" sz="1600" kern="1200" dirty="0">
                <a:solidFill>
                  <a:schemeClr val="tx1"/>
                </a:solidFill>
                <a:effectLst/>
                <a:latin typeface="微软雅黑" panose="020B0503020204020204" charset="-122"/>
                <a:ea typeface="微软雅黑" panose="020B0503020204020204" charset="-122"/>
                <a:cs typeface="+mn-cs"/>
              </a:rPr>
              <a:t>、完成任务</a:t>
            </a:r>
          </a:p>
          <a:p>
            <a:pPr algn="just"/>
            <a:r>
              <a:rPr lang="en-US" altLang="zh-CN" sz="1600" kern="1200" dirty="0">
                <a:solidFill>
                  <a:schemeClr val="tx1"/>
                </a:solidFill>
                <a:effectLst/>
                <a:latin typeface="微软雅黑" panose="020B0503020204020204" charset="-122"/>
                <a:ea typeface="微软雅黑" panose="020B0503020204020204" charset="-122"/>
                <a:cs typeface="+mn-cs"/>
              </a:rPr>
              <a:t>4</a:t>
            </a:r>
            <a:r>
              <a:rPr lang="zh-CN" altLang="en-US" sz="1600" kern="1200" dirty="0">
                <a:solidFill>
                  <a:schemeClr val="tx1"/>
                </a:solidFill>
                <a:effectLst/>
                <a:latin typeface="微软雅黑" panose="020B0503020204020204" charset="-122"/>
                <a:ea typeface="微软雅黑" panose="020B0503020204020204" charset="-122"/>
                <a:cs typeface="+mn-cs"/>
              </a:rPr>
              <a:t>、判断是否存在可加工的任务</a:t>
            </a:r>
          </a:p>
          <a:p>
            <a:pPr algn="just"/>
            <a:r>
              <a:rPr lang="zh-CN" altLang="en-US" sz="1600" kern="1200" dirty="0">
                <a:solidFill>
                  <a:schemeClr val="tx1"/>
                </a:solidFill>
                <a:effectLst/>
                <a:latin typeface="微软雅黑" panose="020B0503020204020204" charset="-122"/>
                <a:ea typeface="微软雅黑" panose="020B0503020204020204" charset="-122"/>
                <a:cs typeface="+mn-cs"/>
              </a:rPr>
              <a:t>是：回到</a:t>
            </a:r>
            <a:r>
              <a:rPr lang="en-US" altLang="zh-CN" sz="1600" kern="1200" dirty="0">
                <a:solidFill>
                  <a:schemeClr val="tx1"/>
                </a:solidFill>
                <a:effectLst/>
                <a:latin typeface="微软雅黑" panose="020B0503020204020204" charset="-122"/>
                <a:ea typeface="微软雅黑" panose="020B0503020204020204" charset="-122"/>
                <a:cs typeface="+mn-cs"/>
              </a:rPr>
              <a:t>2</a:t>
            </a:r>
          </a:p>
          <a:p>
            <a:pPr algn="just"/>
            <a:r>
              <a:rPr lang="zh-CN" altLang="en-US" sz="1600" kern="1200" dirty="0">
                <a:solidFill>
                  <a:schemeClr val="tx1"/>
                </a:solidFill>
                <a:effectLst/>
                <a:latin typeface="微软雅黑" panose="020B0503020204020204" charset="-122"/>
                <a:ea typeface="微软雅黑" panose="020B0503020204020204" charset="-122"/>
                <a:cs typeface="+mn-cs"/>
              </a:rPr>
              <a:t>否：等待人或者机器人完成任务</a:t>
            </a:r>
          </a:p>
          <a:p>
            <a:pPr algn="just"/>
            <a:r>
              <a:rPr lang="en-US" altLang="zh-CN" sz="1600" kern="1200" dirty="0">
                <a:solidFill>
                  <a:schemeClr val="tx1"/>
                </a:solidFill>
                <a:effectLst/>
                <a:latin typeface="微软雅黑" panose="020B0503020204020204" charset="-122"/>
                <a:ea typeface="微软雅黑" panose="020B0503020204020204" charset="-122"/>
                <a:cs typeface="+mn-cs"/>
              </a:rPr>
              <a:t>5</a:t>
            </a:r>
            <a:r>
              <a:rPr lang="zh-CN" altLang="en-US" sz="1600" kern="1200" dirty="0">
                <a:solidFill>
                  <a:schemeClr val="tx1"/>
                </a:solidFill>
                <a:effectLst/>
                <a:latin typeface="微软雅黑" panose="020B0503020204020204" charset="-122"/>
                <a:ea typeface="微软雅黑" panose="020B0503020204020204" charset="-122"/>
                <a:cs typeface="+mn-cs"/>
              </a:rPr>
              <a:t>、判断当前层的所有任务是否都完成了</a:t>
            </a:r>
          </a:p>
          <a:p>
            <a:pPr algn="just"/>
            <a:r>
              <a:rPr lang="zh-CN" altLang="en-US" sz="1600" kern="1200" dirty="0">
                <a:solidFill>
                  <a:schemeClr val="tx1"/>
                </a:solidFill>
                <a:effectLst/>
                <a:latin typeface="微软雅黑" panose="020B0503020204020204" charset="-122"/>
                <a:ea typeface="微软雅黑" panose="020B0503020204020204" charset="-122"/>
                <a:cs typeface="+mn-cs"/>
              </a:rPr>
              <a:t>是：进入下一层拆解任务</a:t>
            </a:r>
          </a:p>
          <a:p>
            <a:pPr algn="just"/>
            <a:r>
              <a:rPr lang="zh-CN" altLang="en-US" sz="1600" kern="1200" dirty="0">
                <a:solidFill>
                  <a:schemeClr val="tx1"/>
                </a:solidFill>
                <a:effectLst/>
                <a:latin typeface="微软雅黑" panose="020B0503020204020204" charset="-122"/>
                <a:ea typeface="微软雅黑" panose="020B0503020204020204" charset="-122"/>
                <a:cs typeface="+mn-cs"/>
              </a:rPr>
              <a:t>否：人工再确认</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82</a:t>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83</a:t>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84</a:t>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85</a:t>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86</a:t>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87</a:t>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88</a:t>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89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空间和时间物理信息的提取这一步的核心是将复杂的、无限维的偏微分方程降阶简化为易于处理的常微分方程</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。空间基函数提取：利用谱方法</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从系统的控制方程、边界条件和相关条件中显式提取空间基函数，从而捕捉系统的空间物理特征</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。时间物理信息表征：通过时间</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空间分离，将原系统简化为一个由常微分方程组成的降阶系统，用于描述时间系数随时间演变的动态规律</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。在获得降阶的</a:t>
            </a:r>
            <a:r>
              <a:rPr lang="en-US" altLang="zh-CN" sz="1600" kern="1200" dirty="0">
                <a:solidFill>
                  <a:schemeClr val="tx1"/>
                </a:solidFill>
                <a:effectLst/>
                <a:latin typeface="微软雅黑" panose="020B0503020204020204" charset="-122"/>
                <a:ea typeface="微软雅黑" panose="020B0503020204020204" charset="-122"/>
                <a:cs typeface="+mn-cs"/>
              </a:rPr>
              <a:t> ODE </a:t>
            </a:r>
            <a:r>
              <a:rPr lang="zh-CN" altLang="en-US" sz="1600" kern="1200" dirty="0">
                <a:solidFill>
                  <a:schemeClr val="tx1"/>
                </a:solidFill>
                <a:effectLst/>
                <a:latin typeface="微软雅黑" panose="020B0503020204020204" charset="-122"/>
                <a:ea typeface="微软雅黑" panose="020B0503020204020204" charset="-122"/>
                <a:cs typeface="+mn-cs"/>
              </a:rPr>
              <a:t>系统后，利用物理信息神经网络建立时间模型。网络架构：由全连接神经网络</a:t>
            </a:r>
            <a:r>
              <a:rPr lang="en-US" altLang="zh-CN" sz="1600" kern="1200" dirty="0">
                <a:solidFill>
                  <a:schemeClr val="tx1"/>
                </a:solidFill>
                <a:effectLst/>
                <a:latin typeface="微软雅黑" panose="020B0503020204020204" charset="-122"/>
                <a:ea typeface="微软雅黑" panose="020B0503020204020204" charset="-122"/>
                <a:cs typeface="+mn-cs"/>
              </a:rPr>
              <a:t> (FCNN) </a:t>
            </a:r>
            <a:r>
              <a:rPr lang="zh-CN" altLang="en-US" sz="1600" kern="1200" dirty="0">
                <a:solidFill>
                  <a:schemeClr val="tx1"/>
                </a:solidFill>
                <a:effectLst/>
                <a:latin typeface="微软雅黑" panose="020B0503020204020204" charset="-122"/>
                <a:ea typeface="微软雅黑" panose="020B0503020204020204" charset="-122"/>
                <a:cs typeface="+mn-cs"/>
              </a:rPr>
              <a:t>和损失函数两部分组成</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。输入与输出：</a:t>
            </a:r>
            <a:r>
              <a:rPr lang="en-US" altLang="zh-CN" sz="1600" kern="1200" dirty="0">
                <a:solidFill>
                  <a:schemeClr val="tx1"/>
                </a:solidFill>
                <a:effectLst/>
                <a:latin typeface="微软雅黑" panose="020B0503020204020204" charset="-122"/>
                <a:ea typeface="微软雅黑" panose="020B0503020204020204" charset="-122"/>
                <a:cs typeface="+mn-cs"/>
              </a:rPr>
              <a:t>FCNN </a:t>
            </a:r>
            <a:r>
              <a:rPr lang="zh-CN" altLang="en-US" sz="1600" kern="1200" dirty="0">
                <a:solidFill>
                  <a:schemeClr val="tx1"/>
                </a:solidFill>
                <a:effectLst/>
                <a:latin typeface="微软雅黑" panose="020B0503020204020204" charset="-122"/>
                <a:ea typeface="微软雅黑" panose="020B0503020204020204" charset="-122"/>
                <a:cs typeface="+mn-cs"/>
              </a:rPr>
              <a:t>的输入为时间变量</a:t>
            </a:r>
            <a:r>
              <a:rPr lang="en-US" altLang="zh-CN" sz="1600" kern="1200" dirty="0">
                <a:solidFill>
                  <a:schemeClr val="tx1"/>
                </a:solidFill>
                <a:effectLst/>
                <a:latin typeface="微软雅黑" panose="020B0503020204020204" charset="-122"/>
                <a:ea typeface="微软雅黑" panose="020B0503020204020204" charset="-122"/>
                <a:cs typeface="+mn-cs"/>
              </a:rPr>
              <a:t> $t$ </a:t>
            </a:r>
            <a:r>
              <a:rPr lang="zh-CN" altLang="en-US" sz="1600" kern="1200" dirty="0">
                <a:solidFill>
                  <a:schemeClr val="tx1"/>
                </a:solidFill>
                <a:effectLst/>
                <a:latin typeface="微软雅黑" panose="020B0503020204020204" charset="-122"/>
                <a:ea typeface="微软雅黑" panose="020B0503020204020204" charset="-122"/>
                <a:cs typeface="+mn-cs"/>
              </a:rPr>
              <a:t>和随时间变化的控制信号</a:t>
            </a:r>
            <a:r>
              <a:rPr lang="en-US" altLang="zh-CN" sz="1600" kern="1200" dirty="0">
                <a:solidFill>
                  <a:schemeClr val="tx1"/>
                </a:solidFill>
                <a:effectLst/>
                <a:latin typeface="微软雅黑" panose="020B0503020204020204" charset="-122"/>
                <a:ea typeface="微软雅黑" panose="020B0503020204020204" charset="-122"/>
                <a:cs typeface="+mn-cs"/>
              </a:rPr>
              <a:t> $u$</a:t>
            </a:r>
            <a:r>
              <a:rPr lang="zh-CN" altLang="en-US" sz="1600" kern="1200" dirty="0">
                <a:solidFill>
                  <a:schemeClr val="tx1"/>
                </a:solidFill>
                <a:effectLst/>
                <a:latin typeface="微软雅黑" panose="020B0503020204020204" charset="-122"/>
                <a:ea typeface="微软雅黑" panose="020B0503020204020204" charset="-122"/>
                <a:cs typeface="+mn-cs"/>
              </a:rPr>
              <a:t>，输出为预测的时间系数</a:t>
            </a:r>
            <a:r>
              <a:rPr lang="en-US" altLang="zh-CN" sz="1600" kern="1200" dirty="0">
                <a:solidFill>
                  <a:schemeClr val="tx1"/>
                </a:solidFill>
                <a:effectLst/>
                <a:latin typeface="微软雅黑" panose="020B0503020204020204" charset="-122"/>
                <a:ea typeface="微软雅黑" panose="020B0503020204020204" charset="-122"/>
                <a:cs typeface="+mn-cs"/>
              </a:rPr>
              <a:t> $a = \{a_i\}$ 6</a:t>
            </a:r>
            <a:r>
              <a:rPr lang="zh-CN" altLang="en-US" sz="1600" kern="1200" dirty="0">
                <a:solidFill>
                  <a:schemeClr val="tx1"/>
                </a:solidFill>
                <a:effectLst/>
                <a:latin typeface="微软雅黑" panose="020B0503020204020204" charset="-122"/>
                <a:ea typeface="微软雅黑" panose="020B0503020204020204" charset="-122"/>
                <a:cs typeface="+mn-cs"/>
              </a:rPr>
              <a:t>。物理损失函数：与直接求解复杂</a:t>
            </a:r>
            <a:r>
              <a:rPr lang="en-US" altLang="zh-CN" sz="1600" kern="1200" dirty="0">
                <a:solidFill>
                  <a:schemeClr val="tx1"/>
                </a:solidFill>
                <a:effectLst/>
                <a:latin typeface="微软雅黑" panose="020B0503020204020204" charset="-122"/>
                <a:ea typeface="微软雅黑" panose="020B0503020204020204" charset="-122"/>
                <a:cs typeface="+mn-cs"/>
              </a:rPr>
              <a:t> PDE </a:t>
            </a:r>
            <a:r>
              <a:rPr lang="zh-CN" altLang="en-US" sz="1600" kern="1200" dirty="0">
                <a:solidFill>
                  <a:schemeClr val="tx1"/>
                </a:solidFill>
                <a:effectLst/>
                <a:latin typeface="微软雅黑" panose="020B0503020204020204" charset="-122"/>
                <a:ea typeface="微软雅黑" panose="020B0503020204020204" charset="-122"/>
                <a:cs typeface="+mn-cs"/>
              </a:rPr>
              <a:t>的传统</a:t>
            </a:r>
            <a:r>
              <a:rPr lang="en-US" altLang="zh-CN" sz="1600" kern="1200" dirty="0">
                <a:solidFill>
                  <a:schemeClr val="tx1"/>
                </a:solidFill>
                <a:effectLst/>
                <a:latin typeface="微软雅黑" panose="020B0503020204020204" charset="-122"/>
                <a:ea typeface="微软雅黑" panose="020B0503020204020204" charset="-122"/>
                <a:cs typeface="+mn-cs"/>
              </a:rPr>
              <a:t> PINN </a:t>
            </a:r>
            <a:r>
              <a:rPr lang="zh-CN" altLang="en-US" sz="1600" kern="1200" dirty="0">
                <a:solidFill>
                  <a:schemeClr val="tx1"/>
                </a:solidFill>
                <a:effectLst/>
                <a:latin typeface="微软雅黑" panose="020B0503020204020204" charset="-122"/>
                <a:ea typeface="微软雅黑" panose="020B0503020204020204" charset="-122"/>
                <a:cs typeface="+mn-cs"/>
              </a:rPr>
              <a:t>不同，</a:t>
            </a:r>
            <a:r>
              <a:rPr lang="en-US" altLang="zh-CN" sz="1600" kern="1200" dirty="0">
                <a:solidFill>
                  <a:schemeClr val="tx1"/>
                </a:solidFill>
                <a:effectLst/>
                <a:latin typeface="微软雅黑" panose="020B0503020204020204" charset="-122"/>
                <a:ea typeface="微软雅黑" panose="020B0503020204020204" charset="-122"/>
                <a:cs typeface="+mn-cs"/>
              </a:rPr>
              <a:t>T/S-PIML </a:t>
            </a:r>
            <a:r>
              <a:rPr lang="zh-CN" altLang="en-US" sz="1600" kern="1200" dirty="0">
                <a:solidFill>
                  <a:schemeClr val="tx1"/>
                </a:solidFill>
                <a:effectLst/>
                <a:latin typeface="微软雅黑" panose="020B0503020204020204" charset="-122"/>
                <a:ea typeface="微软雅黑" panose="020B0503020204020204" charset="-122"/>
                <a:cs typeface="+mn-cs"/>
              </a:rPr>
              <a:t>的物理信息由</a:t>
            </a:r>
            <a:r>
              <a:rPr lang="en-US" altLang="zh-CN" sz="1600" kern="1200" dirty="0">
                <a:solidFill>
                  <a:schemeClr val="tx1"/>
                </a:solidFill>
                <a:effectLst/>
                <a:latin typeface="微软雅黑" panose="020B0503020204020204" charset="-122"/>
                <a:ea typeface="微软雅黑" panose="020B0503020204020204" charset="-122"/>
                <a:cs typeface="+mn-cs"/>
              </a:rPr>
              <a:t> ODEs </a:t>
            </a:r>
            <a:r>
              <a:rPr lang="zh-CN" altLang="en-US" sz="1600" kern="1200" dirty="0">
                <a:solidFill>
                  <a:schemeClr val="tx1"/>
                </a:solidFill>
                <a:effectLst/>
                <a:latin typeface="微软雅黑" panose="020B0503020204020204" charset="-122"/>
                <a:ea typeface="微软雅黑" panose="020B0503020204020204" charset="-122"/>
                <a:cs typeface="+mn-cs"/>
              </a:rPr>
              <a:t>和初始条件</a:t>
            </a:r>
            <a:r>
              <a:rPr lang="en-US" altLang="zh-CN" sz="1600" kern="1200" dirty="0">
                <a:solidFill>
                  <a:schemeClr val="tx1"/>
                </a:solidFill>
                <a:effectLst/>
                <a:latin typeface="微软雅黑" panose="020B0503020204020204" charset="-122"/>
                <a:ea typeface="微软雅黑" panose="020B0503020204020204" charset="-122"/>
                <a:cs typeface="+mn-cs"/>
              </a:rPr>
              <a:t> (ICs) </a:t>
            </a:r>
            <a:r>
              <a:rPr lang="zh-CN" altLang="en-US" sz="1600" kern="1200" dirty="0">
                <a:solidFill>
                  <a:schemeClr val="tx1"/>
                </a:solidFill>
                <a:effectLst/>
                <a:latin typeface="微软雅黑" panose="020B0503020204020204" charset="-122"/>
                <a:ea typeface="微软雅黑" panose="020B0503020204020204" charset="-122"/>
                <a:cs typeface="+mn-cs"/>
              </a:rPr>
              <a:t>的残差提供</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。利用自动微分</a:t>
            </a:r>
            <a:r>
              <a:rPr lang="en-US" altLang="zh-CN" sz="1600" kern="1200" dirty="0">
                <a:solidFill>
                  <a:schemeClr val="tx1"/>
                </a:solidFill>
                <a:effectLst/>
                <a:latin typeface="微软雅黑" panose="020B0503020204020204" charset="-122"/>
                <a:ea typeface="微软雅黑" panose="020B0503020204020204" charset="-122"/>
                <a:cs typeface="+mn-cs"/>
              </a:rPr>
              <a:t> (AD) </a:t>
            </a:r>
            <a:r>
              <a:rPr lang="zh-CN" altLang="en-US" sz="1600" kern="1200" dirty="0">
                <a:solidFill>
                  <a:schemeClr val="tx1"/>
                </a:solidFill>
                <a:effectLst/>
                <a:latin typeface="微软雅黑" panose="020B0503020204020204" charset="-122"/>
                <a:ea typeface="微软雅黑" panose="020B0503020204020204" charset="-122"/>
                <a:cs typeface="+mn-cs"/>
              </a:rPr>
              <a:t>获取时间系数的导数，并结合预先算出的空间基函数导数来计算残差，从而引导网络训练</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。这种改进有效解决了传统</a:t>
            </a:r>
            <a:r>
              <a:rPr lang="en-US" altLang="zh-CN" sz="1600" kern="1200" dirty="0">
                <a:solidFill>
                  <a:schemeClr val="tx1"/>
                </a:solidFill>
                <a:effectLst/>
                <a:latin typeface="微软雅黑" panose="020B0503020204020204" charset="-122"/>
                <a:ea typeface="微软雅黑" panose="020B0503020204020204" charset="-122"/>
                <a:cs typeface="+mn-cs"/>
              </a:rPr>
              <a:t> PINN </a:t>
            </a:r>
            <a:r>
              <a:rPr lang="zh-CN" altLang="en-US" sz="1600" kern="1200" dirty="0">
                <a:solidFill>
                  <a:schemeClr val="tx1"/>
                </a:solidFill>
                <a:effectLst/>
                <a:latin typeface="微软雅黑" panose="020B0503020204020204" charset="-122"/>
                <a:ea typeface="微软雅黑" panose="020B0503020204020204" charset="-122"/>
                <a:cs typeface="+mn-cs"/>
              </a:rPr>
              <a:t>在处理高维、耦合时空信息时难以收敛的问题。</a:t>
            </a:r>
            <a:r>
              <a:rPr lang="en-US" altLang="zh-CN" sz="1600" kern="1200" dirty="0">
                <a:solidFill>
                  <a:schemeClr val="tx1"/>
                </a:solidFill>
                <a:effectLst/>
                <a:latin typeface="微软雅黑" panose="020B0503020204020204" charset="-122"/>
                <a:ea typeface="微软雅黑" panose="020B0503020204020204" charset="-122"/>
                <a:cs typeface="+mn-cs"/>
              </a:rPr>
              <a:t>3. </a:t>
            </a:r>
            <a:r>
              <a:rPr lang="zh-CN" altLang="en-US" sz="1600" kern="1200" dirty="0">
                <a:solidFill>
                  <a:schemeClr val="tx1"/>
                </a:solidFill>
                <a:effectLst/>
                <a:latin typeface="微软雅黑" panose="020B0503020204020204" charset="-122"/>
                <a:ea typeface="微软雅黑" panose="020B0503020204020204" charset="-122"/>
                <a:cs typeface="+mn-cs"/>
              </a:rPr>
              <a:t>用于系统校准的数据补偿由于降阶模型和第一性原理理论与实际情况之间可能存在偏差，该方法引入了数据补偿机制。误差校正：在损失函数中加入数据损失项，利用少量的传感器实测数据对模型进行校准。紧凑集成：这种设计使得</a:t>
            </a:r>
            <a:r>
              <a:rPr lang="en-US" altLang="zh-CN" sz="1600" kern="1200" dirty="0">
                <a:solidFill>
                  <a:schemeClr val="tx1"/>
                </a:solidFill>
                <a:effectLst/>
                <a:latin typeface="微软雅黑" panose="020B0503020204020204" charset="-122"/>
                <a:ea typeface="微软雅黑" panose="020B0503020204020204" charset="-122"/>
                <a:cs typeface="+mn-cs"/>
              </a:rPr>
              <a:t> PINN </a:t>
            </a:r>
            <a:r>
              <a:rPr lang="zh-CN" altLang="en-US" sz="1600" kern="1200" dirty="0">
                <a:solidFill>
                  <a:schemeClr val="tx1"/>
                </a:solidFill>
                <a:effectLst/>
                <a:latin typeface="微软雅黑" panose="020B0503020204020204" charset="-122"/>
                <a:ea typeface="微软雅黑" panose="020B0503020204020204" charset="-122"/>
                <a:cs typeface="+mn-cs"/>
              </a:rPr>
              <a:t>能够无缝整合物理规律与实验数据，有效补偿建模误差、环境扰动以及时空分离带来的模型降阶误差。</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9</a:t>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1F1F1F"/>
                </a:solidFill>
                <a:effectLst/>
                <a:latin typeface="Google Sans Flex"/>
              </a:rPr>
              <a:t>通过引入时空解耦策略 、自适应权重机制 及证据深度学习 ，深度学习克服了 </a:t>
            </a:r>
            <a:r>
              <a:rPr lang="en-US" altLang="zh-CN" b="0" i="0" dirty="0">
                <a:solidFill>
                  <a:srgbClr val="1F1F1F"/>
                </a:solidFill>
                <a:effectLst/>
                <a:latin typeface="Google Sans Flex"/>
              </a:rPr>
              <a:t>PINN </a:t>
            </a:r>
            <a:r>
              <a:rPr lang="zh-CN" altLang="en-US" b="0" i="0" dirty="0">
                <a:solidFill>
                  <a:srgbClr val="1F1F1F"/>
                </a:solidFill>
                <a:effectLst/>
                <a:latin typeface="Google Sans Flex"/>
              </a:rPr>
              <a:t>在处理高维复杂系统、非线性动力学及不确定性评估时的局限。这种深度融合，使模型在样本稀缺或存在干扰的情况下，依然能保持极高的计算效率与物理一致性 </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90</a:t>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91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60539F5-6FE0-462E-8801-6C439ED55DD0}" type="datetime1">
              <a:rPr lang="zh-HK" altLang="en-US" smtClean="0">
                <a:solidFill>
                  <a:prstClr val="black">
                    <a:tint val="75000"/>
                  </a:prstClr>
                </a:solidFill>
              </a:rPr>
              <a:t>26/12/2025</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C26E2CC-B67F-44F4-8E63-3D2110F32D98}" type="datetime1">
              <a:rPr lang="zh-HK" altLang="en-US" smtClean="0">
                <a:solidFill>
                  <a:prstClr val="black">
                    <a:tint val="75000"/>
                  </a:prstClr>
                </a:solidFill>
              </a:rPr>
              <a:t>26/12/2025</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7FBA692-3A9E-4ECC-B70F-39A38E6FDC85}" type="datetime1">
              <a:rPr lang="zh-HK" altLang="en-US" smtClean="0">
                <a:solidFill>
                  <a:prstClr val="black">
                    <a:tint val="75000"/>
                  </a:prstClr>
                </a:solidFill>
              </a:rPr>
              <a:t>26/12/2025</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5" name="Footer Placeholder 4"/>
          <p:cNvSpPr>
            <a:spLocks noGrp="1"/>
          </p:cNvSpPr>
          <p:nvPr>
            <p:ph type="ftr" sz="quarter" idx="11"/>
          </p:nvPr>
        </p:nvSpPr>
        <p:spPr/>
        <p:txBody>
          <a:bodyPr/>
          <a:lstStyle/>
          <a:p>
            <a:endParaRPr lang="zh-HK" altLang="en-US"/>
          </a:p>
        </p:txBody>
      </p:sp>
      <p:grpSp>
        <p:nvGrpSpPr>
          <p:cNvPr id="7" name="组合 6"/>
          <p:cNvGrpSpPr/>
          <p:nvPr userDrawn="1"/>
        </p:nvGrpSpPr>
        <p:grpSpPr>
          <a:xfrm>
            <a:off x="-1" y="6548011"/>
            <a:ext cx="12192001" cy="309989"/>
            <a:chOff x="0" y="6564501"/>
            <a:chExt cx="9144000" cy="292903"/>
          </a:xfrm>
        </p:grpSpPr>
        <p:sp>
          <p:nvSpPr>
            <p:cNvPr id="8" name="矩形 7"/>
            <p:cNvSpPr/>
            <p:nvPr/>
          </p:nvSpPr>
          <p:spPr>
            <a:xfrm>
              <a:off x="8854294" y="6564501"/>
              <a:ext cx="289706" cy="288000"/>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0" name="灯片编号占位符 5"/>
          <p:cNvSpPr txBox="1"/>
          <p:nvPr userDrawn="1"/>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a:t>
            </a:fld>
            <a:endParaRPr lang="zh-HK" altLang="en-US" sz="1600" dirty="0">
              <a:solidFill>
                <a:schemeClr val="bg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Footer Placeholder 4"/>
          <p:cNvSpPr>
            <a:spLocks noGrp="1"/>
          </p:cNvSpPr>
          <p:nvPr>
            <p:ph type="ftr" sz="quarter" idx="11"/>
          </p:nvPr>
        </p:nvSpPr>
        <p:spPr/>
        <p:txBody>
          <a:bodyPr/>
          <a:lstStyle/>
          <a:p>
            <a:endParaRPr lang="zh-HK" altLang="en-US" dirty="0"/>
          </a:p>
        </p:txBody>
      </p:sp>
      <p:pic>
        <p:nvPicPr>
          <p:cNvPr id="7" name="图片 6"/>
          <p:cNvPicPr>
            <a:picLocks noChangeAspect="1"/>
          </p:cNvPicPr>
          <p:nvPr userDrawn="1"/>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3FA986A-FE73-4398-9AE5-9B401A3A8672}" type="datetime1">
              <a:rPr lang="zh-HK" altLang="en-US" smtClean="0"/>
              <a:t>26/12/2025</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02CEBE9A-D6CF-409F-8B35-536E38E32E00}" type="datetime1">
              <a:rPr lang="zh-HK" altLang="en-US" smtClean="0"/>
              <a:t>26/12/2025</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860B113-B6BB-456A-948C-909854A2CE25}" type="datetime1">
              <a:rPr lang="zh-HK" altLang="en-US" smtClean="0"/>
              <a:t>26/12/2025</a:t>
            </a:fld>
            <a:endParaRPr lang="zh-HK" altLang="en-US"/>
          </a:p>
        </p:txBody>
      </p:sp>
      <p:sp>
        <p:nvSpPr>
          <p:cNvPr id="8" name="Footer Placeholder 7"/>
          <p:cNvSpPr>
            <a:spLocks noGrp="1"/>
          </p:cNvSpPr>
          <p:nvPr>
            <p:ph type="ftr" sz="quarter" idx="11"/>
          </p:nvPr>
        </p:nvSpPr>
        <p:spPr/>
        <p:txBody>
          <a:bodyPr/>
          <a:lstStyle/>
          <a:p>
            <a:endParaRPr lang="zh-HK" alt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AAF73846-97E0-4FFF-B076-3986A5617372}" type="datetime1">
              <a:rPr lang="zh-HK" altLang="en-US" smtClean="0"/>
              <a:t>26/12/2025</a:t>
            </a:fld>
            <a:endParaRPr lang="zh-HK" altLang="en-US"/>
          </a:p>
        </p:txBody>
      </p:sp>
      <p:sp>
        <p:nvSpPr>
          <p:cNvPr id="4" name="Footer Placeholder 3"/>
          <p:cNvSpPr>
            <a:spLocks noGrp="1"/>
          </p:cNvSpPr>
          <p:nvPr>
            <p:ph type="ftr" sz="quarter" idx="11"/>
          </p:nvPr>
        </p:nvSpPr>
        <p:spPr/>
        <p:txBody>
          <a:bodyPr/>
          <a:lstStyle/>
          <a:p>
            <a:endParaRPr lang="zh-HK" alt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F883798C-AF67-42D6-828B-2970DD555736}" type="datetime1">
              <a:rPr lang="zh-HK" altLang="en-US" smtClean="0"/>
              <a:t>26/12/2025</a:t>
            </a:fld>
            <a:endParaRPr lang="zh-HK" altLang="en-US"/>
          </a:p>
        </p:txBody>
      </p:sp>
      <p:sp>
        <p:nvSpPr>
          <p:cNvPr id="3" name="Footer Placeholder 2"/>
          <p:cNvSpPr>
            <a:spLocks noGrp="1"/>
          </p:cNvSpPr>
          <p:nvPr>
            <p:ph type="ftr" sz="quarter" idx="11"/>
          </p:nvPr>
        </p:nvSpPr>
        <p:spPr/>
        <p:txBody>
          <a:bodyPr/>
          <a:lstStyle/>
          <a:p>
            <a:endParaRPr lang="zh-HK" alt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721BB204-8DBB-4C44-9B30-9DD9D703E0DA}" type="datetime1">
              <a:rPr lang="zh-HK" altLang="en-US" smtClean="0"/>
              <a:t>26/12/2025</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C47E231-8E48-434B-9644-8EFCA1F3D642}" type="datetime1">
              <a:rPr lang="zh-HK" altLang="en-US" smtClean="0">
                <a:solidFill>
                  <a:prstClr val="black">
                    <a:tint val="75000"/>
                  </a:prstClr>
                </a:solidFill>
              </a:rPr>
              <a:t>26/12/2025</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0DC8259E-C15E-44C8-BC29-FA4578202D53}" type="datetime1">
              <a:rPr lang="zh-HK" altLang="en-US" smtClean="0"/>
              <a:t>26/12/2025</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9C0749D-2F59-4EC7-BBFF-A9307FBB7504}" type="datetime1">
              <a:rPr lang="zh-HK" altLang="en-US" smtClean="0"/>
              <a:t>26/12/2025</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ED9A26AC-1923-4427-B4CD-19CD4F07AC4B}" type="datetime1">
              <a:rPr lang="zh-HK" altLang="en-US" smtClean="0"/>
              <a:t>26/12/2025</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FC38EA1-C396-483E-8A5E-9E425BDFD51A}" type="datetime1">
              <a:rPr lang="zh-HK" altLang="en-US" smtClean="0">
                <a:solidFill>
                  <a:prstClr val="black">
                    <a:tint val="75000"/>
                  </a:prstClr>
                </a:solidFill>
              </a:rPr>
              <a:t>26/12/2025</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800D9915-9474-4789-A728-2794EAF01914}" type="datetime1">
              <a:rPr lang="zh-HK" altLang="en-US" smtClean="0">
                <a:solidFill>
                  <a:prstClr val="black">
                    <a:tint val="75000"/>
                  </a:prstClr>
                </a:solidFill>
              </a:rPr>
              <a:t>26/12/2025</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73671A44-F950-4B7A-AC4F-B97F35CA1D88}" type="datetime1">
              <a:rPr lang="zh-HK" altLang="en-US" smtClean="0">
                <a:solidFill>
                  <a:prstClr val="black">
                    <a:tint val="75000"/>
                  </a:prstClr>
                </a:solidFill>
              </a:rPr>
              <a:t>26/12/2025</a:t>
            </a:fld>
            <a:endParaRPr lang="zh-HK"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HK"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9F8A491-66AD-4349-90C4-46A92855ED2C}" type="datetime1">
              <a:rPr lang="zh-HK" altLang="en-US" smtClean="0">
                <a:solidFill>
                  <a:prstClr val="black">
                    <a:tint val="75000"/>
                  </a:prstClr>
                </a:solidFill>
              </a:rPr>
              <a:t>26/12/2025</a:t>
            </a:fld>
            <a:endParaRPr lang="zh-HK"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HK"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201FAA-338E-485B-B115-2C62AD2A5A1C}" type="datetime1">
              <a:rPr lang="zh-HK" altLang="en-US" smtClean="0">
                <a:solidFill>
                  <a:prstClr val="black">
                    <a:tint val="75000"/>
                  </a:prstClr>
                </a:solidFill>
              </a:rPr>
              <a:t>26/12/2025</a:t>
            </a:fld>
            <a:endParaRPr lang="zh-HK"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HK" altLang="en-US">
              <a:solidFill>
                <a:prstClr val="black">
                  <a:tint val="75000"/>
                </a:prstClr>
              </a:solidFill>
            </a:endParaRPr>
          </a:p>
        </p:txBody>
      </p:sp>
      <p:sp>
        <p:nvSpPr>
          <p:cNvPr id="4" name="Slide Number Placeholder 3"/>
          <p:cNvSpPr>
            <a:spLocks noGrp="1"/>
          </p:cNvSpPr>
          <p:nvPr>
            <p:ph type="sldNum" sz="quarter" idx="12"/>
          </p:nvPr>
        </p:nvSpPr>
        <p:spPr>
          <a:xfrm>
            <a:off x="11784000" y="6478905"/>
            <a:ext cx="408000" cy="365125"/>
          </a:xfrm>
        </p:spPr>
        <p:txBody>
          <a:bodyPr/>
          <a:lstStyle>
            <a:lvl1pPr>
              <a:defRPr>
                <a:solidFill>
                  <a:schemeClr val="bg1"/>
                </a:solidFill>
                <a:latin typeface="Times New Roman" panose="02020603050405020304" pitchFamily="18" charset="0"/>
                <a:cs typeface="Times New Roman" panose="02020603050405020304" pitchFamily="18" charset="0"/>
              </a:defRPr>
            </a:lvl1pPr>
          </a:lstStyle>
          <a:p>
            <a:fld id="{8592E714-8771-4256-B120-A1444CD7D5F3}" type="slidenum">
              <a:rPr lang="zh-HK" altLang="en-US" smtClean="0"/>
              <a:t>‹#›</a:t>
            </a:fld>
            <a:endParaRPr lang="zh-HK"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A5B1DE-47B3-429F-89C9-1DFC8A28EB62}" type="datetime1">
              <a:rPr lang="zh-HK" altLang="en-US" smtClean="0">
                <a:solidFill>
                  <a:prstClr val="black">
                    <a:tint val="75000"/>
                  </a:prstClr>
                </a:solidFill>
              </a:rPr>
              <a:t>26/12/2025</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FC4DCC9-7DC2-4FFC-8CFA-8A291754AFD9}" type="datetime1">
              <a:rPr lang="zh-HK" altLang="en-US" smtClean="0">
                <a:solidFill>
                  <a:prstClr val="black">
                    <a:tint val="75000"/>
                  </a:prstClr>
                </a:solidFill>
              </a:rPr>
              <a:t>26/12/2025</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40BDA6-FB1E-4C60-AF08-640F56201863}" type="datetime1">
              <a:rPr lang="zh-HK" altLang="en-US" smtClean="0">
                <a:solidFill>
                  <a:prstClr val="black">
                    <a:tint val="75000"/>
                  </a:prstClr>
                </a:solidFill>
              </a:rPr>
              <a:t>26/12/2025</a:t>
            </a:fld>
            <a:endParaRPr lang="zh-HK" alt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solidFill>
                <a:prstClr val="black">
                  <a:tint val="75000"/>
                </a:prstClr>
              </a:solidFill>
            </a:endParaRPr>
          </a:p>
        </p:txBody>
      </p:sp>
      <p:sp>
        <p:nvSpPr>
          <p:cNvPr id="6" name="Slide Number Placeholder 5"/>
          <p:cNvSpPr>
            <a:spLocks noGrp="1"/>
          </p:cNvSpPr>
          <p:nvPr>
            <p:ph type="sldNum" sz="quarter" idx="4"/>
          </p:nvPr>
        </p:nvSpPr>
        <p:spPr>
          <a:xfrm>
            <a:off x="11712000" y="6421664"/>
            <a:ext cx="367200" cy="365125"/>
          </a:xfrm>
          <a:prstGeom prst="rect">
            <a:avLst/>
          </a:prstGeom>
        </p:spPr>
        <p:txBody>
          <a:bodyPr vert="horz" lIns="91440" tIns="45720" rIns="91440" bIns="45720" rtlCol="0" anchor="ctr"/>
          <a:lstStyle>
            <a:lvl1pPr algn="r">
              <a:defRPr sz="1200">
                <a:solidFill>
                  <a:schemeClr val="bg1"/>
                </a:solidFill>
              </a:defRPr>
            </a:lvl1pPr>
          </a:lstStyle>
          <a:p>
            <a:fld id="{8592E714-8771-4256-B120-A1444CD7D5F3}" type="slidenum">
              <a:rPr lang="zh-HK" altLang="en-US" smtClean="0"/>
              <a:t>‹#›</a:t>
            </a:fld>
            <a:endParaRPr lang="zh-HK"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p>
        </p:txBody>
      </p:sp>
      <p:grpSp>
        <p:nvGrpSpPr>
          <p:cNvPr id="13" name="组合 12"/>
          <p:cNvGrpSpPr/>
          <p:nvPr userDrawn="1"/>
        </p:nvGrpSpPr>
        <p:grpSpPr>
          <a:xfrm>
            <a:off x="-1" y="6548011"/>
            <a:ext cx="12192001" cy="309989"/>
            <a:chOff x="0" y="6564501"/>
            <a:chExt cx="9144000" cy="292903"/>
          </a:xfrm>
        </p:grpSpPr>
        <p:sp>
          <p:nvSpPr>
            <p:cNvPr id="14" name="矩形 13"/>
            <p:cNvSpPr/>
            <p:nvPr/>
          </p:nvSpPr>
          <p:spPr>
            <a:xfrm>
              <a:off x="8854294" y="6564501"/>
              <a:ext cx="289706" cy="288000"/>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5" name="矩形 1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6" name="灯片编号占位符 5"/>
          <p:cNvSpPr txBox="1"/>
          <p:nvPr userDrawn="1"/>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a:t>
            </a:fld>
            <a:endParaRPr lang="zh-HK" altLang="en-US" sz="16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notesSlide" Target="../notesSlides/notesSlide1.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slideLayout" Target="../slideLayouts/slideLayout12.xml"/><Relationship Id="rId2" Type="http://schemas.openxmlformats.org/officeDocument/2006/relationships/tags" Target="../tags/tag3.xml"/><Relationship Id="rId16" Type="http://schemas.openxmlformats.org/officeDocument/2006/relationships/tags" Target="../tags/tag17.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tags" Target="../tags/tag120.xml"/><Relationship Id="rId13" Type="http://schemas.openxmlformats.org/officeDocument/2006/relationships/tags" Target="../tags/tag125.xml"/><Relationship Id="rId18" Type="http://schemas.openxmlformats.org/officeDocument/2006/relationships/tags" Target="../tags/tag130.xml"/><Relationship Id="rId26" Type="http://schemas.openxmlformats.org/officeDocument/2006/relationships/tags" Target="../tags/tag138.xml"/><Relationship Id="rId3" Type="http://schemas.openxmlformats.org/officeDocument/2006/relationships/tags" Target="../tags/tag115.xml"/><Relationship Id="rId21" Type="http://schemas.openxmlformats.org/officeDocument/2006/relationships/tags" Target="../tags/tag133.xml"/><Relationship Id="rId7" Type="http://schemas.openxmlformats.org/officeDocument/2006/relationships/tags" Target="../tags/tag119.xml"/><Relationship Id="rId12" Type="http://schemas.openxmlformats.org/officeDocument/2006/relationships/tags" Target="../tags/tag124.xml"/><Relationship Id="rId17" Type="http://schemas.openxmlformats.org/officeDocument/2006/relationships/tags" Target="../tags/tag129.xml"/><Relationship Id="rId25" Type="http://schemas.openxmlformats.org/officeDocument/2006/relationships/tags" Target="../tags/tag137.xml"/><Relationship Id="rId2" Type="http://schemas.openxmlformats.org/officeDocument/2006/relationships/tags" Target="../tags/tag114.xml"/><Relationship Id="rId16" Type="http://schemas.openxmlformats.org/officeDocument/2006/relationships/tags" Target="../tags/tag128.xml"/><Relationship Id="rId20" Type="http://schemas.openxmlformats.org/officeDocument/2006/relationships/tags" Target="../tags/tag132.xml"/><Relationship Id="rId29" Type="http://schemas.openxmlformats.org/officeDocument/2006/relationships/slideLayout" Target="../slideLayouts/slideLayout7.xml"/><Relationship Id="rId1" Type="http://schemas.openxmlformats.org/officeDocument/2006/relationships/tags" Target="../tags/tag113.xml"/><Relationship Id="rId6" Type="http://schemas.openxmlformats.org/officeDocument/2006/relationships/tags" Target="../tags/tag118.xml"/><Relationship Id="rId11" Type="http://schemas.openxmlformats.org/officeDocument/2006/relationships/tags" Target="../tags/tag123.xml"/><Relationship Id="rId24" Type="http://schemas.openxmlformats.org/officeDocument/2006/relationships/tags" Target="../tags/tag136.xml"/><Relationship Id="rId32" Type="http://schemas.microsoft.com/office/2007/relationships/hdphoto" Target="../media/hdphoto1.wdp"/><Relationship Id="rId5" Type="http://schemas.openxmlformats.org/officeDocument/2006/relationships/tags" Target="../tags/tag117.xml"/><Relationship Id="rId15" Type="http://schemas.openxmlformats.org/officeDocument/2006/relationships/tags" Target="../tags/tag127.xml"/><Relationship Id="rId23" Type="http://schemas.openxmlformats.org/officeDocument/2006/relationships/tags" Target="../tags/tag135.xml"/><Relationship Id="rId28" Type="http://schemas.openxmlformats.org/officeDocument/2006/relationships/tags" Target="../tags/tag140.xml"/><Relationship Id="rId10" Type="http://schemas.openxmlformats.org/officeDocument/2006/relationships/tags" Target="../tags/tag122.xml"/><Relationship Id="rId19" Type="http://schemas.openxmlformats.org/officeDocument/2006/relationships/tags" Target="../tags/tag131.xml"/><Relationship Id="rId31" Type="http://schemas.openxmlformats.org/officeDocument/2006/relationships/image" Target="../media/image1.png"/><Relationship Id="rId4" Type="http://schemas.openxmlformats.org/officeDocument/2006/relationships/tags" Target="../tags/tag116.xml"/><Relationship Id="rId9" Type="http://schemas.openxmlformats.org/officeDocument/2006/relationships/tags" Target="../tags/tag121.xml"/><Relationship Id="rId14" Type="http://schemas.openxmlformats.org/officeDocument/2006/relationships/tags" Target="../tags/tag126.xml"/><Relationship Id="rId22" Type="http://schemas.openxmlformats.org/officeDocument/2006/relationships/tags" Target="../tags/tag134.xml"/><Relationship Id="rId27" Type="http://schemas.openxmlformats.org/officeDocument/2006/relationships/tags" Target="../tags/tag139.xml"/><Relationship Id="rId30"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14.xml"/><Relationship Id="rId7" Type="http://schemas.openxmlformats.org/officeDocument/2006/relationships/image" Target="../media/image21.png"/><Relationship Id="rId2" Type="http://schemas.openxmlformats.org/officeDocument/2006/relationships/slideLayout" Target="../slideLayouts/slideLayout7.xml"/><Relationship Id="rId1" Type="http://schemas.openxmlformats.org/officeDocument/2006/relationships/tags" Target="../tags/tag14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19.png"/><Relationship Id="rId2" Type="http://schemas.openxmlformats.org/officeDocument/2006/relationships/slideLayout" Target="../slideLayouts/slideLayout7.xml"/><Relationship Id="rId1" Type="http://schemas.openxmlformats.org/officeDocument/2006/relationships/tags" Target="../tags/tag142.xml"/><Relationship Id="rId6" Type="http://schemas.openxmlformats.org/officeDocument/2006/relationships/image" Target="../media/image24.png"/><Relationship Id="rId5" Type="http://schemas.openxmlformats.org/officeDocument/2006/relationships/image" Target="../media/image22.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14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0.png"/><Relationship Id="rId2" Type="http://schemas.openxmlformats.org/officeDocument/2006/relationships/slideLayout" Target="../slideLayouts/slideLayout7.xml"/><Relationship Id="rId1" Type="http://schemas.openxmlformats.org/officeDocument/2006/relationships/tags" Target="../tags/tag14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145.xml"/><Relationship Id="rId5" Type="http://schemas.openxmlformats.org/officeDocument/2006/relationships/image" Target="../media/image31.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8" Type="http://schemas.openxmlformats.org/officeDocument/2006/relationships/tags" Target="../tags/tag153.xml"/><Relationship Id="rId13" Type="http://schemas.openxmlformats.org/officeDocument/2006/relationships/tags" Target="../tags/tag158.xml"/><Relationship Id="rId18" Type="http://schemas.openxmlformats.org/officeDocument/2006/relationships/tags" Target="../tags/tag163.xml"/><Relationship Id="rId26" Type="http://schemas.openxmlformats.org/officeDocument/2006/relationships/tags" Target="../tags/tag171.xml"/><Relationship Id="rId3" Type="http://schemas.openxmlformats.org/officeDocument/2006/relationships/tags" Target="../tags/tag148.xml"/><Relationship Id="rId21" Type="http://schemas.openxmlformats.org/officeDocument/2006/relationships/tags" Target="../tags/tag166.xml"/><Relationship Id="rId7" Type="http://schemas.openxmlformats.org/officeDocument/2006/relationships/tags" Target="../tags/tag152.xml"/><Relationship Id="rId12" Type="http://schemas.openxmlformats.org/officeDocument/2006/relationships/tags" Target="../tags/tag157.xml"/><Relationship Id="rId17" Type="http://schemas.openxmlformats.org/officeDocument/2006/relationships/tags" Target="../tags/tag162.xml"/><Relationship Id="rId25" Type="http://schemas.openxmlformats.org/officeDocument/2006/relationships/tags" Target="../tags/tag170.xml"/><Relationship Id="rId2" Type="http://schemas.openxmlformats.org/officeDocument/2006/relationships/tags" Target="../tags/tag147.xml"/><Relationship Id="rId16" Type="http://schemas.openxmlformats.org/officeDocument/2006/relationships/tags" Target="../tags/tag161.xml"/><Relationship Id="rId20" Type="http://schemas.openxmlformats.org/officeDocument/2006/relationships/tags" Target="../tags/tag165.xml"/><Relationship Id="rId29" Type="http://schemas.openxmlformats.org/officeDocument/2006/relationships/slideLayout" Target="../slideLayouts/slideLayout7.xml"/><Relationship Id="rId1" Type="http://schemas.openxmlformats.org/officeDocument/2006/relationships/tags" Target="../tags/tag146.xml"/><Relationship Id="rId6" Type="http://schemas.openxmlformats.org/officeDocument/2006/relationships/tags" Target="../tags/tag151.xml"/><Relationship Id="rId11" Type="http://schemas.openxmlformats.org/officeDocument/2006/relationships/tags" Target="../tags/tag156.xml"/><Relationship Id="rId24" Type="http://schemas.openxmlformats.org/officeDocument/2006/relationships/tags" Target="../tags/tag169.xml"/><Relationship Id="rId32" Type="http://schemas.microsoft.com/office/2007/relationships/hdphoto" Target="../media/hdphoto1.wdp"/><Relationship Id="rId5" Type="http://schemas.openxmlformats.org/officeDocument/2006/relationships/tags" Target="../tags/tag150.xml"/><Relationship Id="rId15" Type="http://schemas.openxmlformats.org/officeDocument/2006/relationships/tags" Target="../tags/tag160.xml"/><Relationship Id="rId23" Type="http://schemas.openxmlformats.org/officeDocument/2006/relationships/tags" Target="../tags/tag168.xml"/><Relationship Id="rId28" Type="http://schemas.openxmlformats.org/officeDocument/2006/relationships/tags" Target="../tags/tag173.xml"/><Relationship Id="rId10" Type="http://schemas.openxmlformats.org/officeDocument/2006/relationships/tags" Target="../tags/tag155.xml"/><Relationship Id="rId19" Type="http://schemas.openxmlformats.org/officeDocument/2006/relationships/tags" Target="../tags/tag164.xml"/><Relationship Id="rId31" Type="http://schemas.openxmlformats.org/officeDocument/2006/relationships/image" Target="../media/image1.png"/><Relationship Id="rId4" Type="http://schemas.openxmlformats.org/officeDocument/2006/relationships/tags" Target="../tags/tag149.xml"/><Relationship Id="rId9" Type="http://schemas.openxmlformats.org/officeDocument/2006/relationships/tags" Target="../tags/tag154.xml"/><Relationship Id="rId14" Type="http://schemas.openxmlformats.org/officeDocument/2006/relationships/tags" Target="../tags/tag159.xml"/><Relationship Id="rId22" Type="http://schemas.openxmlformats.org/officeDocument/2006/relationships/tags" Target="../tags/tag167.xml"/><Relationship Id="rId27" Type="http://schemas.openxmlformats.org/officeDocument/2006/relationships/tags" Target="../tags/tag172.xml"/><Relationship Id="rId30"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notesSlide" Target="../notesSlides/notesSlide2.xml"/><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slideLayout" Target="../slideLayouts/slideLayout12.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5" Type="http://schemas.openxmlformats.org/officeDocument/2006/relationships/tags" Target="../tags/tag22.xml"/><Relationship Id="rId10" Type="http://schemas.openxmlformats.org/officeDocument/2006/relationships/tags" Target="../tags/tag27.xml"/><Relationship Id="rId4" Type="http://schemas.openxmlformats.org/officeDocument/2006/relationships/tags" Target="../tags/tag21.xml"/><Relationship Id="rId9" Type="http://schemas.openxmlformats.org/officeDocument/2006/relationships/tags" Target="../tags/tag2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174.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8" Type="http://schemas.openxmlformats.org/officeDocument/2006/relationships/tags" Target="../tags/tag182.xml"/><Relationship Id="rId13" Type="http://schemas.openxmlformats.org/officeDocument/2006/relationships/tags" Target="../tags/tag187.xml"/><Relationship Id="rId18" Type="http://schemas.openxmlformats.org/officeDocument/2006/relationships/tags" Target="../tags/tag192.xml"/><Relationship Id="rId26" Type="http://schemas.openxmlformats.org/officeDocument/2006/relationships/tags" Target="../tags/tag200.xml"/><Relationship Id="rId3" Type="http://schemas.openxmlformats.org/officeDocument/2006/relationships/tags" Target="../tags/tag177.xml"/><Relationship Id="rId21" Type="http://schemas.openxmlformats.org/officeDocument/2006/relationships/tags" Target="../tags/tag195.xml"/><Relationship Id="rId7" Type="http://schemas.openxmlformats.org/officeDocument/2006/relationships/tags" Target="../tags/tag181.xml"/><Relationship Id="rId12" Type="http://schemas.openxmlformats.org/officeDocument/2006/relationships/tags" Target="../tags/tag186.xml"/><Relationship Id="rId17" Type="http://schemas.openxmlformats.org/officeDocument/2006/relationships/tags" Target="../tags/tag191.xml"/><Relationship Id="rId25" Type="http://schemas.openxmlformats.org/officeDocument/2006/relationships/tags" Target="../tags/tag199.xml"/><Relationship Id="rId2" Type="http://schemas.openxmlformats.org/officeDocument/2006/relationships/tags" Target="../tags/tag176.xml"/><Relationship Id="rId16" Type="http://schemas.openxmlformats.org/officeDocument/2006/relationships/tags" Target="../tags/tag190.xml"/><Relationship Id="rId20" Type="http://schemas.openxmlformats.org/officeDocument/2006/relationships/tags" Target="../tags/tag194.xml"/><Relationship Id="rId29" Type="http://schemas.openxmlformats.org/officeDocument/2006/relationships/slideLayout" Target="../slideLayouts/slideLayout7.xml"/><Relationship Id="rId1" Type="http://schemas.openxmlformats.org/officeDocument/2006/relationships/tags" Target="../tags/tag175.xml"/><Relationship Id="rId6" Type="http://schemas.openxmlformats.org/officeDocument/2006/relationships/tags" Target="../tags/tag180.xml"/><Relationship Id="rId11" Type="http://schemas.openxmlformats.org/officeDocument/2006/relationships/tags" Target="../tags/tag185.xml"/><Relationship Id="rId24" Type="http://schemas.openxmlformats.org/officeDocument/2006/relationships/tags" Target="../tags/tag198.xml"/><Relationship Id="rId32" Type="http://schemas.microsoft.com/office/2007/relationships/hdphoto" Target="../media/hdphoto1.wdp"/><Relationship Id="rId5" Type="http://schemas.openxmlformats.org/officeDocument/2006/relationships/tags" Target="../tags/tag179.xml"/><Relationship Id="rId15" Type="http://schemas.openxmlformats.org/officeDocument/2006/relationships/tags" Target="../tags/tag189.xml"/><Relationship Id="rId23" Type="http://schemas.openxmlformats.org/officeDocument/2006/relationships/tags" Target="../tags/tag197.xml"/><Relationship Id="rId28" Type="http://schemas.openxmlformats.org/officeDocument/2006/relationships/tags" Target="../tags/tag202.xml"/><Relationship Id="rId10" Type="http://schemas.openxmlformats.org/officeDocument/2006/relationships/tags" Target="../tags/tag184.xml"/><Relationship Id="rId19" Type="http://schemas.openxmlformats.org/officeDocument/2006/relationships/tags" Target="../tags/tag193.xml"/><Relationship Id="rId31" Type="http://schemas.openxmlformats.org/officeDocument/2006/relationships/image" Target="../media/image1.png"/><Relationship Id="rId4" Type="http://schemas.openxmlformats.org/officeDocument/2006/relationships/tags" Target="../tags/tag178.xml"/><Relationship Id="rId9" Type="http://schemas.openxmlformats.org/officeDocument/2006/relationships/tags" Target="../tags/tag183.xml"/><Relationship Id="rId14" Type="http://schemas.openxmlformats.org/officeDocument/2006/relationships/tags" Target="../tags/tag188.xml"/><Relationship Id="rId22" Type="http://schemas.openxmlformats.org/officeDocument/2006/relationships/tags" Target="../tags/tag196.xml"/><Relationship Id="rId27" Type="http://schemas.openxmlformats.org/officeDocument/2006/relationships/tags" Target="../tags/tag201.xml"/><Relationship Id="rId30"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8" Type="http://schemas.openxmlformats.org/officeDocument/2006/relationships/tags" Target="../tags/tag210.xml"/><Relationship Id="rId13" Type="http://schemas.openxmlformats.org/officeDocument/2006/relationships/tags" Target="../tags/tag215.xml"/><Relationship Id="rId18" Type="http://schemas.openxmlformats.org/officeDocument/2006/relationships/tags" Target="../tags/tag220.xml"/><Relationship Id="rId26" Type="http://schemas.openxmlformats.org/officeDocument/2006/relationships/tags" Target="../tags/tag228.xml"/><Relationship Id="rId3" Type="http://schemas.openxmlformats.org/officeDocument/2006/relationships/tags" Target="../tags/tag205.xml"/><Relationship Id="rId21" Type="http://schemas.openxmlformats.org/officeDocument/2006/relationships/tags" Target="../tags/tag223.xml"/><Relationship Id="rId7" Type="http://schemas.openxmlformats.org/officeDocument/2006/relationships/tags" Target="../tags/tag209.xml"/><Relationship Id="rId12" Type="http://schemas.openxmlformats.org/officeDocument/2006/relationships/tags" Target="../tags/tag214.xml"/><Relationship Id="rId17" Type="http://schemas.openxmlformats.org/officeDocument/2006/relationships/tags" Target="../tags/tag219.xml"/><Relationship Id="rId25" Type="http://schemas.openxmlformats.org/officeDocument/2006/relationships/tags" Target="../tags/tag227.xml"/><Relationship Id="rId2" Type="http://schemas.openxmlformats.org/officeDocument/2006/relationships/tags" Target="../tags/tag204.xml"/><Relationship Id="rId16" Type="http://schemas.openxmlformats.org/officeDocument/2006/relationships/tags" Target="../tags/tag218.xml"/><Relationship Id="rId20" Type="http://schemas.openxmlformats.org/officeDocument/2006/relationships/tags" Target="../tags/tag222.xml"/><Relationship Id="rId29" Type="http://schemas.openxmlformats.org/officeDocument/2006/relationships/slideLayout" Target="../slideLayouts/slideLayout7.xml"/><Relationship Id="rId1" Type="http://schemas.openxmlformats.org/officeDocument/2006/relationships/tags" Target="../tags/tag203.xml"/><Relationship Id="rId6" Type="http://schemas.openxmlformats.org/officeDocument/2006/relationships/tags" Target="../tags/tag208.xml"/><Relationship Id="rId11" Type="http://schemas.openxmlformats.org/officeDocument/2006/relationships/tags" Target="../tags/tag213.xml"/><Relationship Id="rId24" Type="http://schemas.openxmlformats.org/officeDocument/2006/relationships/tags" Target="../tags/tag226.xml"/><Relationship Id="rId32" Type="http://schemas.microsoft.com/office/2007/relationships/hdphoto" Target="../media/hdphoto1.wdp"/><Relationship Id="rId5" Type="http://schemas.openxmlformats.org/officeDocument/2006/relationships/tags" Target="../tags/tag207.xml"/><Relationship Id="rId15" Type="http://schemas.openxmlformats.org/officeDocument/2006/relationships/tags" Target="../tags/tag217.xml"/><Relationship Id="rId23" Type="http://schemas.openxmlformats.org/officeDocument/2006/relationships/tags" Target="../tags/tag225.xml"/><Relationship Id="rId28" Type="http://schemas.openxmlformats.org/officeDocument/2006/relationships/tags" Target="../tags/tag230.xml"/><Relationship Id="rId10" Type="http://schemas.openxmlformats.org/officeDocument/2006/relationships/tags" Target="../tags/tag212.xml"/><Relationship Id="rId19" Type="http://schemas.openxmlformats.org/officeDocument/2006/relationships/tags" Target="../tags/tag221.xml"/><Relationship Id="rId31" Type="http://schemas.openxmlformats.org/officeDocument/2006/relationships/image" Target="../media/image1.png"/><Relationship Id="rId4" Type="http://schemas.openxmlformats.org/officeDocument/2006/relationships/tags" Target="../tags/tag206.xml"/><Relationship Id="rId9" Type="http://schemas.openxmlformats.org/officeDocument/2006/relationships/tags" Target="../tags/tag211.xml"/><Relationship Id="rId14" Type="http://schemas.openxmlformats.org/officeDocument/2006/relationships/tags" Target="../tags/tag216.xml"/><Relationship Id="rId22" Type="http://schemas.openxmlformats.org/officeDocument/2006/relationships/tags" Target="../tags/tag224.xml"/><Relationship Id="rId27" Type="http://schemas.openxmlformats.org/officeDocument/2006/relationships/tags" Target="../tags/tag229.xml"/><Relationship Id="rId30"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tags" Target="../tags/tag238.xml"/><Relationship Id="rId13" Type="http://schemas.openxmlformats.org/officeDocument/2006/relationships/tags" Target="../tags/tag243.xml"/><Relationship Id="rId18" Type="http://schemas.openxmlformats.org/officeDocument/2006/relationships/tags" Target="../tags/tag248.xml"/><Relationship Id="rId26" Type="http://schemas.openxmlformats.org/officeDocument/2006/relationships/tags" Target="../tags/tag256.xml"/><Relationship Id="rId3" Type="http://schemas.openxmlformats.org/officeDocument/2006/relationships/tags" Target="../tags/tag233.xml"/><Relationship Id="rId21" Type="http://schemas.openxmlformats.org/officeDocument/2006/relationships/tags" Target="../tags/tag251.xml"/><Relationship Id="rId7" Type="http://schemas.openxmlformats.org/officeDocument/2006/relationships/tags" Target="../tags/tag237.xml"/><Relationship Id="rId12" Type="http://schemas.openxmlformats.org/officeDocument/2006/relationships/tags" Target="../tags/tag242.xml"/><Relationship Id="rId17" Type="http://schemas.openxmlformats.org/officeDocument/2006/relationships/tags" Target="../tags/tag247.xml"/><Relationship Id="rId25" Type="http://schemas.openxmlformats.org/officeDocument/2006/relationships/tags" Target="../tags/tag255.xml"/><Relationship Id="rId2" Type="http://schemas.openxmlformats.org/officeDocument/2006/relationships/tags" Target="../tags/tag232.xml"/><Relationship Id="rId16" Type="http://schemas.openxmlformats.org/officeDocument/2006/relationships/tags" Target="../tags/tag246.xml"/><Relationship Id="rId20" Type="http://schemas.openxmlformats.org/officeDocument/2006/relationships/tags" Target="../tags/tag250.xml"/><Relationship Id="rId29" Type="http://schemas.openxmlformats.org/officeDocument/2006/relationships/slideLayout" Target="../slideLayouts/slideLayout7.xml"/><Relationship Id="rId1" Type="http://schemas.openxmlformats.org/officeDocument/2006/relationships/tags" Target="../tags/tag231.xml"/><Relationship Id="rId6" Type="http://schemas.openxmlformats.org/officeDocument/2006/relationships/tags" Target="../tags/tag236.xml"/><Relationship Id="rId11" Type="http://schemas.openxmlformats.org/officeDocument/2006/relationships/tags" Target="../tags/tag241.xml"/><Relationship Id="rId24" Type="http://schemas.openxmlformats.org/officeDocument/2006/relationships/tags" Target="../tags/tag254.xml"/><Relationship Id="rId32" Type="http://schemas.microsoft.com/office/2007/relationships/hdphoto" Target="../media/hdphoto1.wdp"/><Relationship Id="rId5" Type="http://schemas.openxmlformats.org/officeDocument/2006/relationships/tags" Target="../tags/tag235.xml"/><Relationship Id="rId15" Type="http://schemas.openxmlformats.org/officeDocument/2006/relationships/tags" Target="../tags/tag245.xml"/><Relationship Id="rId23" Type="http://schemas.openxmlformats.org/officeDocument/2006/relationships/tags" Target="../tags/tag253.xml"/><Relationship Id="rId28" Type="http://schemas.openxmlformats.org/officeDocument/2006/relationships/tags" Target="../tags/tag258.xml"/><Relationship Id="rId10" Type="http://schemas.openxmlformats.org/officeDocument/2006/relationships/tags" Target="../tags/tag240.xml"/><Relationship Id="rId19" Type="http://schemas.openxmlformats.org/officeDocument/2006/relationships/tags" Target="../tags/tag249.xml"/><Relationship Id="rId31" Type="http://schemas.openxmlformats.org/officeDocument/2006/relationships/image" Target="../media/image1.png"/><Relationship Id="rId4" Type="http://schemas.openxmlformats.org/officeDocument/2006/relationships/tags" Target="../tags/tag234.xml"/><Relationship Id="rId9" Type="http://schemas.openxmlformats.org/officeDocument/2006/relationships/tags" Target="../tags/tag239.xml"/><Relationship Id="rId14" Type="http://schemas.openxmlformats.org/officeDocument/2006/relationships/tags" Target="../tags/tag244.xml"/><Relationship Id="rId22" Type="http://schemas.openxmlformats.org/officeDocument/2006/relationships/tags" Target="../tags/tag252.xml"/><Relationship Id="rId27" Type="http://schemas.openxmlformats.org/officeDocument/2006/relationships/tags" Target="../tags/tag257.xml"/><Relationship Id="rId30"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31.xml.rels><?xml version="1.0" encoding="UTF-8" standalone="yes"?>
<Relationships xmlns="http://schemas.openxmlformats.org/package/2006/relationships"><Relationship Id="rId8" Type="http://schemas.openxmlformats.org/officeDocument/2006/relationships/tags" Target="../tags/tag266.xml"/><Relationship Id="rId13" Type="http://schemas.openxmlformats.org/officeDocument/2006/relationships/tags" Target="../tags/tag271.xml"/><Relationship Id="rId18" Type="http://schemas.openxmlformats.org/officeDocument/2006/relationships/tags" Target="../tags/tag276.xml"/><Relationship Id="rId26" Type="http://schemas.openxmlformats.org/officeDocument/2006/relationships/tags" Target="../tags/tag284.xml"/><Relationship Id="rId3" Type="http://schemas.openxmlformats.org/officeDocument/2006/relationships/tags" Target="../tags/tag261.xml"/><Relationship Id="rId21" Type="http://schemas.openxmlformats.org/officeDocument/2006/relationships/tags" Target="../tags/tag279.xml"/><Relationship Id="rId7" Type="http://schemas.openxmlformats.org/officeDocument/2006/relationships/tags" Target="../tags/tag265.xml"/><Relationship Id="rId12" Type="http://schemas.openxmlformats.org/officeDocument/2006/relationships/tags" Target="../tags/tag270.xml"/><Relationship Id="rId17" Type="http://schemas.openxmlformats.org/officeDocument/2006/relationships/tags" Target="../tags/tag275.xml"/><Relationship Id="rId25" Type="http://schemas.openxmlformats.org/officeDocument/2006/relationships/tags" Target="../tags/tag283.xml"/><Relationship Id="rId2" Type="http://schemas.openxmlformats.org/officeDocument/2006/relationships/tags" Target="../tags/tag260.xml"/><Relationship Id="rId16" Type="http://schemas.openxmlformats.org/officeDocument/2006/relationships/tags" Target="../tags/tag274.xml"/><Relationship Id="rId20" Type="http://schemas.openxmlformats.org/officeDocument/2006/relationships/tags" Target="../tags/tag278.xml"/><Relationship Id="rId29" Type="http://schemas.openxmlformats.org/officeDocument/2006/relationships/slideLayout" Target="../slideLayouts/slideLayout7.xml"/><Relationship Id="rId1" Type="http://schemas.openxmlformats.org/officeDocument/2006/relationships/tags" Target="../tags/tag259.xml"/><Relationship Id="rId6" Type="http://schemas.openxmlformats.org/officeDocument/2006/relationships/tags" Target="../tags/tag264.xml"/><Relationship Id="rId11" Type="http://schemas.openxmlformats.org/officeDocument/2006/relationships/tags" Target="../tags/tag269.xml"/><Relationship Id="rId24" Type="http://schemas.openxmlformats.org/officeDocument/2006/relationships/tags" Target="../tags/tag282.xml"/><Relationship Id="rId32" Type="http://schemas.microsoft.com/office/2007/relationships/hdphoto" Target="../media/hdphoto1.wdp"/><Relationship Id="rId5" Type="http://schemas.openxmlformats.org/officeDocument/2006/relationships/tags" Target="../tags/tag263.xml"/><Relationship Id="rId15" Type="http://schemas.openxmlformats.org/officeDocument/2006/relationships/tags" Target="../tags/tag273.xml"/><Relationship Id="rId23" Type="http://schemas.openxmlformats.org/officeDocument/2006/relationships/tags" Target="../tags/tag281.xml"/><Relationship Id="rId28" Type="http://schemas.openxmlformats.org/officeDocument/2006/relationships/tags" Target="../tags/tag286.xml"/><Relationship Id="rId10" Type="http://schemas.openxmlformats.org/officeDocument/2006/relationships/tags" Target="../tags/tag268.xml"/><Relationship Id="rId19" Type="http://schemas.openxmlformats.org/officeDocument/2006/relationships/tags" Target="../tags/tag277.xml"/><Relationship Id="rId31" Type="http://schemas.openxmlformats.org/officeDocument/2006/relationships/image" Target="../media/image1.png"/><Relationship Id="rId4" Type="http://schemas.openxmlformats.org/officeDocument/2006/relationships/tags" Target="../tags/tag262.xml"/><Relationship Id="rId9" Type="http://schemas.openxmlformats.org/officeDocument/2006/relationships/tags" Target="../tags/tag267.xml"/><Relationship Id="rId14" Type="http://schemas.openxmlformats.org/officeDocument/2006/relationships/tags" Target="../tags/tag272.xml"/><Relationship Id="rId22" Type="http://schemas.openxmlformats.org/officeDocument/2006/relationships/tags" Target="../tags/tag280.xml"/><Relationship Id="rId27" Type="http://schemas.openxmlformats.org/officeDocument/2006/relationships/tags" Target="../tags/tag285.xml"/><Relationship Id="rId30"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88.xml"/><Relationship Id="rId1" Type="http://schemas.openxmlformats.org/officeDocument/2006/relationships/tags" Target="../tags/tag28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90.xml"/><Relationship Id="rId1" Type="http://schemas.openxmlformats.org/officeDocument/2006/relationships/tags" Target="../tags/tag28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92.xml"/><Relationship Id="rId1" Type="http://schemas.openxmlformats.org/officeDocument/2006/relationships/tags" Target="../tags/tag29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slideLayout" Target="../slideLayouts/slideLayout7.xml"/><Relationship Id="rId7" Type="http://schemas.openxmlformats.org/officeDocument/2006/relationships/image" Target="../media/image57.png"/><Relationship Id="rId2" Type="http://schemas.openxmlformats.org/officeDocument/2006/relationships/tags" Target="../tags/tag294.xml"/><Relationship Id="rId1" Type="http://schemas.openxmlformats.org/officeDocument/2006/relationships/tags" Target="../tags/tag29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slideLayout" Target="../slideLayouts/slideLayout7.xml"/><Relationship Id="rId7" Type="http://schemas.openxmlformats.org/officeDocument/2006/relationships/image" Target="../media/image60.png"/><Relationship Id="rId2" Type="http://schemas.openxmlformats.org/officeDocument/2006/relationships/tags" Target="../tags/tag296.xml"/><Relationship Id="rId1" Type="http://schemas.openxmlformats.org/officeDocument/2006/relationships/tags" Target="../tags/tag295.xml"/><Relationship Id="rId6" Type="http://schemas.openxmlformats.org/officeDocument/2006/relationships/image" Target="../media/image59.png"/><Relationship Id="rId5" Type="http://schemas.openxmlformats.org/officeDocument/2006/relationships/image" Target="../media/image55.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62.png"/><Relationship Id="rId2" Type="http://schemas.openxmlformats.org/officeDocument/2006/relationships/tags" Target="../tags/tag298.xml"/><Relationship Id="rId1" Type="http://schemas.openxmlformats.org/officeDocument/2006/relationships/tags" Target="../tags/tag297.xml"/><Relationship Id="rId6" Type="http://schemas.openxmlformats.org/officeDocument/2006/relationships/image" Target="../media/image59.png"/><Relationship Id="rId5" Type="http://schemas.openxmlformats.org/officeDocument/2006/relationships/image" Target="../media/image55.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8" Type="http://schemas.openxmlformats.org/officeDocument/2006/relationships/tags" Target="../tags/tag306.xml"/><Relationship Id="rId13" Type="http://schemas.openxmlformats.org/officeDocument/2006/relationships/tags" Target="../tags/tag311.xml"/><Relationship Id="rId18" Type="http://schemas.openxmlformats.org/officeDocument/2006/relationships/tags" Target="../tags/tag316.xml"/><Relationship Id="rId26" Type="http://schemas.openxmlformats.org/officeDocument/2006/relationships/tags" Target="../tags/tag324.xml"/><Relationship Id="rId3" Type="http://schemas.openxmlformats.org/officeDocument/2006/relationships/tags" Target="../tags/tag301.xml"/><Relationship Id="rId21" Type="http://schemas.openxmlformats.org/officeDocument/2006/relationships/tags" Target="../tags/tag319.xml"/><Relationship Id="rId7" Type="http://schemas.openxmlformats.org/officeDocument/2006/relationships/tags" Target="../tags/tag305.xml"/><Relationship Id="rId12" Type="http://schemas.openxmlformats.org/officeDocument/2006/relationships/tags" Target="../tags/tag310.xml"/><Relationship Id="rId17" Type="http://schemas.openxmlformats.org/officeDocument/2006/relationships/tags" Target="../tags/tag315.xml"/><Relationship Id="rId25" Type="http://schemas.openxmlformats.org/officeDocument/2006/relationships/tags" Target="../tags/tag323.xml"/><Relationship Id="rId2" Type="http://schemas.openxmlformats.org/officeDocument/2006/relationships/tags" Target="../tags/tag300.xml"/><Relationship Id="rId16" Type="http://schemas.openxmlformats.org/officeDocument/2006/relationships/tags" Target="../tags/tag314.xml"/><Relationship Id="rId20" Type="http://schemas.openxmlformats.org/officeDocument/2006/relationships/tags" Target="../tags/tag318.xml"/><Relationship Id="rId29" Type="http://schemas.openxmlformats.org/officeDocument/2006/relationships/slideLayout" Target="../slideLayouts/slideLayout7.xml"/><Relationship Id="rId1" Type="http://schemas.openxmlformats.org/officeDocument/2006/relationships/tags" Target="../tags/tag299.xml"/><Relationship Id="rId6" Type="http://schemas.openxmlformats.org/officeDocument/2006/relationships/tags" Target="../tags/tag304.xml"/><Relationship Id="rId11" Type="http://schemas.openxmlformats.org/officeDocument/2006/relationships/tags" Target="../tags/tag309.xml"/><Relationship Id="rId24" Type="http://schemas.openxmlformats.org/officeDocument/2006/relationships/tags" Target="../tags/tag322.xml"/><Relationship Id="rId32" Type="http://schemas.microsoft.com/office/2007/relationships/hdphoto" Target="../media/hdphoto1.wdp"/><Relationship Id="rId5" Type="http://schemas.openxmlformats.org/officeDocument/2006/relationships/tags" Target="../tags/tag303.xml"/><Relationship Id="rId15" Type="http://schemas.openxmlformats.org/officeDocument/2006/relationships/tags" Target="../tags/tag313.xml"/><Relationship Id="rId23" Type="http://schemas.openxmlformats.org/officeDocument/2006/relationships/tags" Target="../tags/tag321.xml"/><Relationship Id="rId28" Type="http://schemas.openxmlformats.org/officeDocument/2006/relationships/tags" Target="../tags/tag326.xml"/><Relationship Id="rId10" Type="http://schemas.openxmlformats.org/officeDocument/2006/relationships/tags" Target="../tags/tag308.xml"/><Relationship Id="rId19" Type="http://schemas.openxmlformats.org/officeDocument/2006/relationships/tags" Target="../tags/tag317.xml"/><Relationship Id="rId31" Type="http://schemas.openxmlformats.org/officeDocument/2006/relationships/image" Target="../media/image1.png"/><Relationship Id="rId4" Type="http://schemas.openxmlformats.org/officeDocument/2006/relationships/tags" Target="../tags/tag302.xml"/><Relationship Id="rId9" Type="http://schemas.openxmlformats.org/officeDocument/2006/relationships/tags" Target="../tags/tag307.xml"/><Relationship Id="rId14" Type="http://schemas.openxmlformats.org/officeDocument/2006/relationships/tags" Target="../tags/tag312.xml"/><Relationship Id="rId22" Type="http://schemas.openxmlformats.org/officeDocument/2006/relationships/tags" Target="../tags/tag320.xml"/><Relationship Id="rId27" Type="http://schemas.openxmlformats.org/officeDocument/2006/relationships/tags" Target="../tags/tag325.xml"/><Relationship Id="rId30"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tags" Target="../tags/tag36.xml"/><Relationship Id="rId13" Type="http://schemas.openxmlformats.org/officeDocument/2006/relationships/tags" Target="../tags/tag41.xml"/><Relationship Id="rId18" Type="http://schemas.openxmlformats.org/officeDocument/2006/relationships/tags" Target="../tags/tag46.xml"/><Relationship Id="rId26" Type="http://schemas.openxmlformats.org/officeDocument/2006/relationships/tags" Target="../tags/tag54.xml"/><Relationship Id="rId3" Type="http://schemas.openxmlformats.org/officeDocument/2006/relationships/tags" Target="../tags/tag31.xml"/><Relationship Id="rId21" Type="http://schemas.openxmlformats.org/officeDocument/2006/relationships/tags" Target="../tags/tag49.xml"/><Relationship Id="rId7" Type="http://schemas.openxmlformats.org/officeDocument/2006/relationships/tags" Target="../tags/tag35.xml"/><Relationship Id="rId12" Type="http://schemas.openxmlformats.org/officeDocument/2006/relationships/tags" Target="../tags/tag40.xml"/><Relationship Id="rId17" Type="http://schemas.openxmlformats.org/officeDocument/2006/relationships/tags" Target="../tags/tag45.xml"/><Relationship Id="rId25" Type="http://schemas.openxmlformats.org/officeDocument/2006/relationships/tags" Target="../tags/tag53.xml"/><Relationship Id="rId2" Type="http://schemas.openxmlformats.org/officeDocument/2006/relationships/tags" Target="../tags/tag30.xml"/><Relationship Id="rId16" Type="http://schemas.openxmlformats.org/officeDocument/2006/relationships/tags" Target="../tags/tag44.xml"/><Relationship Id="rId20" Type="http://schemas.openxmlformats.org/officeDocument/2006/relationships/tags" Target="../tags/tag48.xml"/><Relationship Id="rId29" Type="http://schemas.openxmlformats.org/officeDocument/2006/relationships/slideLayout" Target="../slideLayouts/slideLayout7.xml"/><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tags" Target="../tags/tag39.xml"/><Relationship Id="rId24" Type="http://schemas.openxmlformats.org/officeDocument/2006/relationships/tags" Target="../tags/tag52.xml"/><Relationship Id="rId32" Type="http://schemas.microsoft.com/office/2007/relationships/hdphoto" Target="../media/hdphoto1.wdp"/><Relationship Id="rId5" Type="http://schemas.openxmlformats.org/officeDocument/2006/relationships/tags" Target="../tags/tag33.xml"/><Relationship Id="rId15" Type="http://schemas.openxmlformats.org/officeDocument/2006/relationships/tags" Target="../tags/tag43.xml"/><Relationship Id="rId23" Type="http://schemas.openxmlformats.org/officeDocument/2006/relationships/tags" Target="../tags/tag51.xml"/><Relationship Id="rId28" Type="http://schemas.openxmlformats.org/officeDocument/2006/relationships/tags" Target="../tags/tag56.xml"/><Relationship Id="rId10" Type="http://schemas.openxmlformats.org/officeDocument/2006/relationships/tags" Target="../tags/tag38.xml"/><Relationship Id="rId19" Type="http://schemas.openxmlformats.org/officeDocument/2006/relationships/tags" Target="../tags/tag47.xml"/><Relationship Id="rId31" Type="http://schemas.openxmlformats.org/officeDocument/2006/relationships/image" Target="../media/image1.png"/><Relationship Id="rId4" Type="http://schemas.openxmlformats.org/officeDocument/2006/relationships/tags" Target="../tags/tag32.xml"/><Relationship Id="rId9" Type="http://schemas.openxmlformats.org/officeDocument/2006/relationships/tags" Target="../tags/tag37.xml"/><Relationship Id="rId14" Type="http://schemas.openxmlformats.org/officeDocument/2006/relationships/tags" Target="../tags/tag42.xml"/><Relationship Id="rId22" Type="http://schemas.openxmlformats.org/officeDocument/2006/relationships/tags" Target="../tags/tag50.xml"/><Relationship Id="rId27" Type="http://schemas.openxmlformats.org/officeDocument/2006/relationships/tags" Target="../tags/tag55.xml"/><Relationship Id="rId30"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8" Type="http://schemas.openxmlformats.org/officeDocument/2006/relationships/tags" Target="../tags/tag334.xml"/><Relationship Id="rId13" Type="http://schemas.openxmlformats.org/officeDocument/2006/relationships/tags" Target="../tags/tag339.xml"/><Relationship Id="rId18" Type="http://schemas.openxmlformats.org/officeDocument/2006/relationships/tags" Target="../tags/tag344.xml"/><Relationship Id="rId26" Type="http://schemas.openxmlformats.org/officeDocument/2006/relationships/tags" Target="../tags/tag352.xml"/><Relationship Id="rId3" Type="http://schemas.openxmlformats.org/officeDocument/2006/relationships/tags" Target="../tags/tag329.xml"/><Relationship Id="rId21" Type="http://schemas.openxmlformats.org/officeDocument/2006/relationships/tags" Target="../tags/tag347.xml"/><Relationship Id="rId7" Type="http://schemas.openxmlformats.org/officeDocument/2006/relationships/tags" Target="../tags/tag333.xml"/><Relationship Id="rId12" Type="http://schemas.openxmlformats.org/officeDocument/2006/relationships/tags" Target="../tags/tag338.xml"/><Relationship Id="rId17" Type="http://schemas.openxmlformats.org/officeDocument/2006/relationships/tags" Target="../tags/tag343.xml"/><Relationship Id="rId25" Type="http://schemas.openxmlformats.org/officeDocument/2006/relationships/tags" Target="../tags/tag351.xml"/><Relationship Id="rId2" Type="http://schemas.openxmlformats.org/officeDocument/2006/relationships/tags" Target="../tags/tag328.xml"/><Relationship Id="rId16" Type="http://schemas.openxmlformats.org/officeDocument/2006/relationships/tags" Target="../tags/tag342.xml"/><Relationship Id="rId20" Type="http://schemas.openxmlformats.org/officeDocument/2006/relationships/tags" Target="../tags/tag346.xml"/><Relationship Id="rId29" Type="http://schemas.openxmlformats.org/officeDocument/2006/relationships/slideLayout" Target="../slideLayouts/slideLayout7.xml"/><Relationship Id="rId1" Type="http://schemas.openxmlformats.org/officeDocument/2006/relationships/tags" Target="../tags/tag327.xml"/><Relationship Id="rId6" Type="http://schemas.openxmlformats.org/officeDocument/2006/relationships/tags" Target="../tags/tag332.xml"/><Relationship Id="rId11" Type="http://schemas.openxmlformats.org/officeDocument/2006/relationships/tags" Target="../tags/tag337.xml"/><Relationship Id="rId24" Type="http://schemas.openxmlformats.org/officeDocument/2006/relationships/tags" Target="../tags/tag350.xml"/><Relationship Id="rId32" Type="http://schemas.microsoft.com/office/2007/relationships/hdphoto" Target="../media/hdphoto1.wdp"/><Relationship Id="rId5" Type="http://schemas.openxmlformats.org/officeDocument/2006/relationships/tags" Target="../tags/tag331.xml"/><Relationship Id="rId15" Type="http://schemas.openxmlformats.org/officeDocument/2006/relationships/tags" Target="../tags/tag341.xml"/><Relationship Id="rId23" Type="http://schemas.openxmlformats.org/officeDocument/2006/relationships/tags" Target="../tags/tag349.xml"/><Relationship Id="rId28" Type="http://schemas.openxmlformats.org/officeDocument/2006/relationships/tags" Target="../tags/tag354.xml"/><Relationship Id="rId10" Type="http://schemas.openxmlformats.org/officeDocument/2006/relationships/tags" Target="../tags/tag336.xml"/><Relationship Id="rId19" Type="http://schemas.openxmlformats.org/officeDocument/2006/relationships/tags" Target="../tags/tag345.xml"/><Relationship Id="rId31" Type="http://schemas.openxmlformats.org/officeDocument/2006/relationships/image" Target="../media/image1.png"/><Relationship Id="rId4" Type="http://schemas.openxmlformats.org/officeDocument/2006/relationships/tags" Target="../tags/tag330.xml"/><Relationship Id="rId9" Type="http://schemas.openxmlformats.org/officeDocument/2006/relationships/tags" Target="../tags/tag335.xml"/><Relationship Id="rId14" Type="http://schemas.openxmlformats.org/officeDocument/2006/relationships/tags" Target="../tags/tag340.xml"/><Relationship Id="rId22" Type="http://schemas.openxmlformats.org/officeDocument/2006/relationships/tags" Target="../tags/tag348.xml"/><Relationship Id="rId27" Type="http://schemas.openxmlformats.org/officeDocument/2006/relationships/tags" Target="../tags/tag353.xml"/><Relationship Id="rId30"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8" Type="http://schemas.openxmlformats.org/officeDocument/2006/relationships/tags" Target="../tags/tag362.xml"/><Relationship Id="rId13" Type="http://schemas.openxmlformats.org/officeDocument/2006/relationships/tags" Target="../tags/tag367.xml"/><Relationship Id="rId18" Type="http://schemas.openxmlformats.org/officeDocument/2006/relationships/tags" Target="../tags/tag372.xml"/><Relationship Id="rId26" Type="http://schemas.openxmlformats.org/officeDocument/2006/relationships/tags" Target="../tags/tag380.xml"/><Relationship Id="rId3" Type="http://schemas.openxmlformats.org/officeDocument/2006/relationships/tags" Target="../tags/tag357.xml"/><Relationship Id="rId21" Type="http://schemas.openxmlformats.org/officeDocument/2006/relationships/tags" Target="../tags/tag375.xml"/><Relationship Id="rId7" Type="http://schemas.openxmlformats.org/officeDocument/2006/relationships/tags" Target="../tags/tag361.xml"/><Relationship Id="rId12" Type="http://schemas.openxmlformats.org/officeDocument/2006/relationships/tags" Target="../tags/tag366.xml"/><Relationship Id="rId17" Type="http://schemas.openxmlformats.org/officeDocument/2006/relationships/tags" Target="../tags/tag371.xml"/><Relationship Id="rId25" Type="http://schemas.openxmlformats.org/officeDocument/2006/relationships/tags" Target="../tags/tag379.xml"/><Relationship Id="rId2" Type="http://schemas.openxmlformats.org/officeDocument/2006/relationships/tags" Target="../tags/tag356.xml"/><Relationship Id="rId16" Type="http://schemas.openxmlformats.org/officeDocument/2006/relationships/tags" Target="../tags/tag370.xml"/><Relationship Id="rId20" Type="http://schemas.openxmlformats.org/officeDocument/2006/relationships/tags" Target="../tags/tag374.xml"/><Relationship Id="rId29" Type="http://schemas.openxmlformats.org/officeDocument/2006/relationships/slideLayout" Target="../slideLayouts/slideLayout7.xml"/><Relationship Id="rId1" Type="http://schemas.openxmlformats.org/officeDocument/2006/relationships/tags" Target="../tags/tag355.xml"/><Relationship Id="rId6" Type="http://schemas.openxmlformats.org/officeDocument/2006/relationships/tags" Target="../tags/tag360.xml"/><Relationship Id="rId11" Type="http://schemas.openxmlformats.org/officeDocument/2006/relationships/tags" Target="../tags/tag365.xml"/><Relationship Id="rId24" Type="http://schemas.openxmlformats.org/officeDocument/2006/relationships/tags" Target="../tags/tag378.xml"/><Relationship Id="rId32" Type="http://schemas.microsoft.com/office/2007/relationships/hdphoto" Target="../media/hdphoto1.wdp"/><Relationship Id="rId5" Type="http://schemas.openxmlformats.org/officeDocument/2006/relationships/tags" Target="../tags/tag359.xml"/><Relationship Id="rId15" Type="http://schemas.openxmlformats.org/officeDocument/2006/relationships/tags" Target="../tags/tag369.xml"/><Relationship Id="rId23" Type="http://schemas.openxmlformats.org/officeDocument/2006/relationships/tags" Target="../tags/tag377.xml"/><Relationship Id="rId28" Type="http://schemas.openxmlformats.org/officeDocument/2006/relationships/tags" Target="../tags/tag382.xml"/><Relationship Id="rId10" Type="http://schemas.openxmlformats.org/officeDocument/2006/relationships/tags" Target="../tags/tag364.xml"/><Relationship Id="rId19" Type="http://schemas.openxmlformats.org/officeDocument/2006/relationships/tags" Target="../tags/tag373.xml"/><Relationship Id="rId31" Type="http://schemas.openxmlformats.org/officeDocument/2006/relationships/image" Target="../media/image1.png"/><Relationship Id="rId4" Type="http://schemas.openxmlformats.org/officeDocument/2006/relationships/tags" Target="../tags/tag358.xml"/><Relationship Id="rId9" Type="http://schemas.openxmlformats.org/officeDocument/2006/relationships/tags" Target="../tags/tag363.xml"/><Relationship Id="rId14" Type="http://schemas.openxmlformats.org/officeDocument/2006/relationships/tags" Target="../tags/tag368.xml"/><Relationship Id="rId22" Type="http://schemas.openxmlformats.org/officeDocument/2006/relationships/tags" Target="../tags/tag376.xml"/><Relationship Id="rId27" Type="http://schemas.openxmlformats.org/officeDocument/2006/relationships/tags" Target="../tags/tag381.xml"/><Relationship Id="rId30"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tags" Target="../tags/tag390.xml"/><Relationship Id="rId13" Type="http://schemas.openxmlformats.org/officeDocument/2006/relationships/tags" Target="../tags/tag395.xml"/><Relationship Id="rId18" Type="http://schemas.openxmlformats.org/officeDocument/2006/relationships/tags" Target="../tags/tag400.xml"/><Relationship Id="rId26" Type="http://schemas.openxmlformats.org/officeDocument/2006/relationships/tags" Target="../tags/tag408.xml"/><Relationship Id="rId3" Type="http://schemas.openxmlformats.org/officeDocument/2006/relationships/tags" Target="../tags/tag385.xml"/><Relationship Id="rId21" Type="http://schemas.openxmlformats.org/officeDocument/2006/relationships/tags" Target="../tags/tag403.xml"/><Relationship Id="rId7" Type="http://schemas.openxmlformats.org/officeDocument/2006/relationships/tags" Target="../tags/tag389.xml"/><Relationship Id="rId12" Type="http://schemas.openxmlformats.org/officeDocument/2006/relationships/tags" Target="../tags/tag394.xml"/><Relationship Id="rId17" Type="http://schemas.openxmlformats.org/officeDocument/2006/relationships/tags" Target="../tags/tag399.xml"/><Relationship Id="rId25" Type="http://schemas.openxmlformats.org/officeDocument/2006/relationships/tags" Target="../tags/tag407.xml"/><Relationship Id="rId2" Type="http://schemas.openxmlformats.org/officeDocument/2006/relationships/tags" Target="../tags/tag384.xml"/><Relationship Id="rId16" Type="http://schemas.openxmlformats.org/officeDocument/2006/relationships/tags" Target="../tags/tag398.xml"/><Relationship Id="rId20" Type="http://schemas.openxmlformats.org/officeDocument/2006/relationships/tags" Target="../tags/tag402.xml"/><Relationship Id="rId29" Type="http://schemas.openxmlformats.org/officeDocument/2006/relationships/slideLayout" Target="../slideLayouts/slideLayout7.xml"/><Relationship Id="rId1" Type="http://schemas.openxmlformats.org/officeDocument/2006/relationships/tags" Target="../tags/tag383.xml"/><Relationship Id="rId6" Type="http://schemas.openxmlformats.org/officeDocument/2006/relationships/tags" Target="../tags/tag388.xml"/><Relationship Id="rId11" Type="http://schemas.openxmlformats.org/officeDocument/2006/relationships/tags" Target="../tags/tag393.xml"/><Relationship Id="rId24" Type="http://schemas.openxmlformats.org/officeDocument/2006/relationships/tags" Target="../tags/tag406.xml"/><Relationship Id="rId32" Type="http://schemas.microsoft.com/office/2007/relationships/hdphoto" Target="../media/hdphoto1.wdp"/><Relationship Id="rId5" Type="http://schemas.openxmlformats.org/officeDocument/2006/relationships/tags" Target="../tags/tag387.xml"/><Relationship Id="rId15" Type="http://schemas.openxmlformats.org/officeDocument/2006/relationships/tags" Target="../tags/tag397.xml"/><Relationship Id="rId23" Type="http://schemas.openxmlformats.org/officeDocument/2006/relationships/tags" Target="../tags/tag405.xml"/><Relationship Id="rId28" Type="http://schemas.openxmlformats.org/officeDocument/2006/relationships/tags" Target="../tags/tag410.xml"/><Relationship Id="rId10" Type="http://schemas.openxmlformats.org/officeDocument/2006/relationships/tags" Target="../tags/tag392.xml"/><Relationship Id="rId19" Type="http://schemas.openxmlformats.org/officeDocument/2006/relationships/tags" Target="../tags/tag401.xml"/><Relationship Id="rId31" Type="http://schemas.openxmlformats.org/officeDocument/2006/relationships/image" Target="../media/image1.png"/><Relationship Id="rId4" Type="http://schemas.openxmlformats.org/officeDocument/2006/relationships/tags" Target="../tags/tag386.xml"/><Relationship Id="rId9" Type="http://schemas.openxmlformats.org/officeDocument/2006/relationships/tags" Target="../tags/tag391.xml"/><Relationship Id="rId14" Type="http://schemas.openxmlformats.org/officeDocument/2006/relationships/tags" Target="../tags/tag396.xml"/><Relationship Id="rId22" Type="http://schemas.openxmlformats.org/officeDocument/2006/relationships/tags" Target="../tags/tag404.xml"/><Relationship Id="rId27" Type="http://schemas.openxmlformats.org/officeDocument/2006/relationships/tags" Target="../tags/tag409.xml"/><Relationship Id="rId30"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48.xml.rels><?xml version="1.0" encoding="UTF-8" standalone="yes"?>
<Relationships xmlns="http://schemas.openxmlformats.org/package/2006/relationships"><Relationship Id="rId8" Type="http://schemas.openxmlformats.org/officeDocument/2006/relationships/tags" Target="../tags/tag418.xml"/><Relationship Id="rId13" Type="http://schemas.openxmlformats.org/officeDocument/2006/relationships/tags" Target="../tags/tag423.xml"/><Relationship Id="rId18" Type="http://schemas.openxmlformats.org/officeDocument/2006/relationships/tags" Target="../tags/tag428.xml"/><Relationship Id="rId26" Type="http://schemas.openxmlformats.org/officeDocument/2006/relationships/tags" Target="../tags/tag436.xml"/><Relationship Id="rId3" Type="http://schemas.openxmlformats.org/officeDocument/2006/relationships/tags" Target="../tags/tag413.xml"/><Relationship Id="rId21" Type="http://schemas.openxmlformats.org/officeDocument/2006/relationships/tags" Target="../tags/tag431.xml"/><Relationship Id="rId7" Type="http://schemas.openxmlformats.org/officeDocument/2006/relationships/tags" Target="../tags/tag417.xml"/><Relationship Id="rId12" Type="http://schemas.openxmlformats.org/officeDocument/2006/relationships/tags" Target="../tags/tag422.xml"/><Relationship Id="rId17" Type="http://schemas.openxmlformats.org/officeDocument/2006/relationships/tags" Target="../tags/tag427.xml"/><Relationship Id="rId25" Type="http://schemas.openxmlformats.org/officeDocument/2006/relationships/tags" Target="../tags/tag435.xml"/><Relationship Id="rId2" Type="http://schemas.openxmlformats.org/officeDocument/2006/relationships/tags" Target="../tags/tag412.xml"/><Relationship Id="rId16" Type="http://schemas.openxmlformats.org/officeDocument/2006/relationships/tags" Target="../tags/tag426.xml"/><Relationship Id="rId20" Type="http://schemas.openxmlformats.org/officeDocument/2006/relationships/tags" Target="../tags/tag430.xml"/><Relationship Id="rId29" Type="http://schemas.openxmlformats.org/officeDocument/2006/relationships/slideLayout" Target="../slideLayouts/slideLayout7.xml"/><Relationship Id="rId1" Type="http://schemas.openxmlformats.org/officeDocument/2006/relationships/tags" Target="../tags/tag411.xml"/><Relationship Id="rId6" Type="http://schemas.openxmlformats.org/officeDocument/2006/relationships/tags" Target="../tags/tag416.xml"/><Relationship Id="rId11" Type="http://schemas.openxmlformats.org/officeDocument/2006/relationships/tags" Target="../tags/tag421.xml"/><Relationship Id="rId24" Type="http://schemas.openxmlformats.org/officeDocument/2006/relationships/tags" Target="../tags/tag434.xml"/><Relationship Id="rId32" Type="http://schemas.microsoft.com/office/2007/relationships/hdphoto" Target="../media/hdphoto1.wdp"/><Relationship Id="rId5" Type="http://schemas.openxmlformats.org/officeDocument/2006/relationships/tags" Target="../tags/tag415.xml"/><Relationship Id="rId15" Type="http://schemas.openxmlformats.org/officeDocument/2006/relationships/tags" Target="../tags/tag425.xml"/><Relationship Id="rId23" Type="http://schemas.openxmlformats.org/officeDocument/2006/relationships/tags" Target="../tags/tag433.xml"/><Relationship Id="rId28" Type="http://schemas.openxmlformats.org/officeDocument/2006/relationships/tags" Target="../tags/tag438.xml"/><Relationship Id="rId10" Type="http://schemas.openxmlformats.org/officeDocument/2006/relationships/tags" Target="../tags/tag420.xml"/><Relationship Id="rId19" Type="http://schemas.openxmlformats.org/officeDocument/2006/relationships/tags" Target="../tags/tag429.xml"/><Relationship Id="rId31" Type="http://schemas.openxmlformats.org/officeDocument/2006/relationships/image" Target="../media/image1.png"/><Relationship Id="rId4" Type="http://schemas.openxmlformats.org/officeDocument/2006/relationships/tags" Target="../tags/tag414.xml"/><Relationship Id="rId9" Type="http://schemas.openxmlformats.org/officeDocument/2006/relationships/tags" Target="../tags/tag419.xml"/><Relationship Id="rId14" Type="http://schemas.openxmlformats.org/officeDocument/2006/relationships/tags" Target="../tags/tag424.xml"/><Relationship Id="rId22" Type="http://schemas.openxmlformats.org/officeDocument/2006/relationships/tags" Target="../tags/tag432.xml"/><Relationship Id="rId27" Type="http://schemas.openxmlformats.org/officeDocument/2006/relationships/tags" Target="../tags/tag437.xml"/><Relationship Id="rId30"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40.xml"/><Relationship Id="rId1" Type="http://schemas.openxmlformats.org/officeDocument/2006/relationships/tags" Target="../tags/tag439.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8" Type="http://schemas.openxmlformats.org/officeDocument/2006/relationships/tags" Target="../tags/tag64.xml"/><Relationship Id="rId13" Type="http://schemas.openxmlformats.org/officeDocument/2006/relationships/tags" Target="../tags/tag69.xml"/><Relationship Id="rId18" Type="http://schemas.openxmlformats.org/officeDocument/2006/relationships/tags" Target="../tags/tag74.xml"/><Relationship Id="rId26" Type="http://schemas.openxmlformats.org/officeDocument/2006/relationships/tags" Target="../tags/tag82.xml"/><Relationship Id="rId3" Type="http://schemas.openxmlformats.org/officeDocument/2006/relationships/tags" Target="../tags/tag59.xml"/><Relationship Id="rId21" Type="http://schemas.openxmlformats.org/officeDocument/2006/relationships/tags" Target="../tags/tag77.xml"/><Relationship Id="rId7" Type="http://schemas.openxmlformats.org/officeDocument/2006/relationships/tags" Target="../tags/tag63.xml"/><Relationship Id="rId12" Type="http://schemas.openxmlformats.org/officeDocument/2006/relationships/tags" Target="../tags/tag68.xml"/><Relationship Id="rId17" Type="http://schemas.openxmlformats.org/officeDocument/2006/relationships/tags" Target="../tags/tag73.xml"/><Relationship Id="rId25" Type="http://schemas.openxmlformats.org/officeDocument/2006/relationships/tags" Target="../tags/tag81.xml"/><Relationship Id="rId2" Type="http://schemas.openxmlformats.org/officeDocument/2006/relationships/tags" Target="../tags/tag58.xml"/><Relationship Id="rId16" Type="http://schemas.openxmlformats.org/officeDocument/2006/relationships/tags" Target="../tags/tag72.xml"/><Relationship Id="rId20" Type="http://schemas.openxmlformats.org/officeDocument/2006/relationships/tags" Target="../tags/tag76.xml"/><Relationship Id="rId29" Type="http://schemas.openxmlformats.org/officeDocument/2006/relationships/slideLayout" Target="../slideLayouts/slideLayout7.xml"/><Relationship Id="rId1" Type="http://schemas.openxmlformats.org/officeDocument/2006/relationships/tags" Target="../tags/tag57.xml"/><Relationship Id="rId6" Type="http://schemas.openxmlformats.org/officeDocument/2006/relationships/tags" Target="../tags/tag62.xml"/><Relationship Id="rId11" Type="http://schemas.openxmlformats.org/officeDocument/2006/relationships/tags" Target="../tags/tag67.xml"/><Relationship Id="rId24" Type="http://schemas.openxmlformats.org/officeDocument/2006/relationships/tags" Target="../tags/tag80.xml"/><Relationship Id="rId32" Type="http://schemas.microsoft.com/office/2007/relationships/hdphoto" Target="../media/hdphoto1.wdp"/><Relationship Id="rId5" Type="http://schemas.openxmlformats.org/officeDocument/2006/relationships/tags" Target="../tags/tag61.xml"/><Relationship Id="rId15" Type="http://schemas.openxmlformats.org/officeDocument/2006/relationships/tags" Target="../tags/tag71.xml"/><Relationship Id="rId23" Type="http://schemas.openxmlformats.org/officeDocument/2006/relationships/tags" Target="../tags/tag79.xml"/><Relationship Id="rId28" Type="http://schemas.openxmlformats.org/officeDocument/2006/relationships/tags" Target="../tags/tag84.xml"/><Relationship Id="rId10" Type="http://schemas.openxmlformats.org/officeDocument/2006/relationships/tags" Target="../tags/tag66.xml"/><Relationship Id="rId19" Type="http://schemas.openxmlformats.org/officeDocument/2006/relationships/tags" Target="../tags/tag75.xml"/><Relationship Id="rId31" Type="http://schemas.openxmlformats.org/officeDocument/2006/relationships/image" Target="../media/image1.png"/><Relationship Id="rId4" Type="http://schemas.openxmlformats.org/officeDocument/2006/relationships/tags" Target="../tags/tag60.xml"/><Relationship Id="rId9" Type="http://schemas.openxmlformats.org/officeDocument/2006/relationships/tags" Target="../tags/tag65.xml"/><Relationship Id="rId14" Type="http://schemas.openxmlformats.org/officeDocument/2006/relationships/tags" Target="../tags/tag70.xml"/><Relationship Id="rId22" Type="http://schemas.openxmlformats.org/officeDocument/2006/relationships/tags" Target="../tags/tag78.xml"/><Relationship Id="rId27" Type="http://schemas.openxmlformats.org/officeDocument/2006/relationships/tags" Target="../tags/tag83.xml"/><Relationship Id="rId30"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slideLayout" Target="../slideLayouts/slideLayout7.xml"/><Relationship Id="rId7" Type="http://schemas.openxmlformats.org/officeDocument/2006/relationships/image" Target="../media/image75.png"/><Relationship Id="rId2" Type="http://schemas.openxmlformats.org/officeDocument/2006/relationships/tags" Target="../tags/tag442.xml"/><Relationship Id="rId1" Type="http://schemas.openxmlformats.org/officeDocument/2006/relationships/tags" Target="../tags/tag441.xml"/><Relationship Id="rId6" Type="http://schemas.openxmlformats.org/officeDocument/2006/relationships/image" Target="../media/image74.png"/><Relationship Id="rId5" Type="http://schemas.openxmlformats.org/officeDocument/2006/relationships/image" Target="../media/image72.png"/><Relationship Id="rId4" Type="http://schemas.openxmlformats.org/officeDocument/2006/relationships/notesSlide" Target="../notesSlides/notesSlide50.xml"/><Relationship Id="rId9" Type="http://schemas.openxmlformats.org/officeDocument/2006/relationships/image" Target="../media/image77.png"/></Relationships>
</file>

<file path=ppt/slides/_rels/slide51.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slideLayout" Target="../slideLayouts/slideLayout7.xml"/><Relationship Id="rId7" Type="http://schemas.openxmlformats.org/officeDocument/2006/relationships/image" Target="../media/image75.png"/><Relationship Id="rId2" Type="http://schemas.openxmlformats.org/officeDocument/2006/relationships/tags" Target="../tags/tag444.xml"/><Relationship Id="rId1" Type="http://schemas.openxmlformats.org/officeDocument/2006/relationships/tags" Target="../tags/tag443.xml"/><Relationship Id="rId6" Type="http://schemas.openxmlformats.org/officeDocument/2006/relationships/image" Target="../media/image74.png"/><Relationship Id="rId5" Type="http://schemas.openxmlformats.org/officeDocument/2006/relationships/image" Target="../media/image72.png"/><Relationship Id="rId4"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46.xml"/><Relationship Id="rId1" Type="http://schemas.openxmlformats.org/officeDocument/2006/relationships/tags" Target="../tags/tag445.xml"/><Relationship Id="rId5" Type="http://schemas.openxmlformats.org/officeDocument/2006/relationships/image" Target="../media/image79.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82.png"/><Relationship Id="rId2" Type="http://schemas.openxmlformats.org/officeDocument/2006/relationships/tags" Target="../tags/tag448.xml"/><Relationship Id="rId1" Type="http://schemas.openxmlformats.org/officeDocument/2006/relationships/tags" Target="../tags/tag44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80.png"/><Relationship Id="rId2" Type="http://schemas.openxmlformats.org/officeDocument/2006/relationships/tags" Target="../tags/tag450.xml"/><Relationship Id="rId1" Type="http://schemas.openxmlformats.org/officeDocument/2006/relationships/tags" Target="../tags/tag449.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8" Type="http://schemas.openxmlformats.org/officeDocument/2006/relationships/tags" Target="../tags/tag458.xml"/><Relationship Id="rId13" Type="http://schemas.openxmlformats.org/officeDocument/2006/relationships/tags" Target="../tags/tag463.xml"/><Relationship Id="rId18" Type="http://schemas.openxmlformats.org/officeDocument/2006/relationships/tags" Target="../tags/tag468.xml"/><Relationship Id="rId26" Type="http://schemas.openxmlformats.org/officeDocument/2006/relationships/tags" Target="../tags/tag476.xml"/><Relationship Id="rId3" Type="http://schemas.openxmlformats.org/officeDocument/2006/relationships/tags" Target="../tags/tag453.xml"/><Relationship Id="rId21" Type="http://schemas.openxmlformats.org/officeDocument/2006/relationships/tags" Target="../tags/tag471.xml"/><Relationship Id="rId7" Type="http://schemas.openxmlformats.org/officeDocument/2006/relationships/tags" Target="../tags/tag457.xml"/><Relationship Id="rId12" Type="http://schemas.openxmlformats.org/officeDocument/2006/relationships/tags" Target="../tags/tag462.xml"/><Relationship Id="rId17" Type="http://schemas.openxmlformats.org/officeDocument/2006/relationships/tags" Target="../tags/tag467.xml"/><Relationship Id="rId25" Type="http://schemas.openxmlformats.org/officeDocument/2006/relationships/tags" Target="../tags/tag475.xml"/><Relationship Id="rId2" Type="http://schemas.openxmlformats.org/officeDocument/2006/relationships/tags" Target="../tags/tag452.xml"/><Relationship Id="rId16" Type="http://schemas.openxmlformats.org/officeDocument/2006/relationships/tags" Target="../tags/tag466.xml"/><Relationship Id="rId20" Type="http://schemas.openxmlformats.org/officeDocument/2006/relationships/tags" Target="../tags/tag470.xml"/><Relationship Id="rId29" Type="http://schemas.openxmlformats.org/officeDocument/2006/relationships/slideLayout" Target="../slideLayouts/slideLayout7.xml"/><Relationship Id="rId1" Type="http://schemas.openxmlformats.org/officeDocument/2006/relationships/tags" Target="../tags/tag451.xml"/><Relationship Id="rId6" Type="http://schemas.openxmlformats.org/officeDocument/2006/relationships/tags" Target="../tags/tag456.xml"/><Relationship Id="rId11" Type="http://schemas.openxmlformats.org/officeDocument/2006/relationships/tags" Target="../tags/tag461.xml"/><Relationship Id="rId24" Type="http://schemas.openxmlformats.org/officeDocument/2006/relationships/tags" Target="../tags/tag474.xml"/><Relationship Id="rId32" Type="http://schemas.microsoft.com/office/2007/relationships/hdphoto" Target="../media/hdphoto1.wdp"/><Relationship Id="rId5" Type="http://schemas.openxmlformats.org/officeDocument/2006/relationships/tags" Target="../tags/tag455.xml"/><Relationship Id="rId15" Type="http://schemas.openxmlformats.org/officeDocument/2006/relationships/tags" Target="../tags/tag465.xml"/><Relationship Id="rId23" Type="http://schemas.openxmlformats.org/officeDocument/2006/relationships/tags" Target="../tags/tag473.xml"/><Relationship Id="rId28" Type="http://schemas.openxmlformats.org/officeDocument/2006/relationships/tags" Target="../tags/tag478.xml"/><Relationship Id="rId10" Type="http://schemas.openxmlformats.org/officeDocument/2006/relationships/tags" Target="../tags/tag460.xml"/><Relationship Id="rId19" Type="http://schemas.openxmlformats.org/officeDocument/2006/relationships/tags" Target="../tags/tag469.xml"/><Relationship Id="rId31" Type="http://schemas.openxmlformats.org/officeDocument/2006/relationships/image" Target="../media/image1.png"/><Relationship Id="rId4" Type="http://schemas.openxmlformats.org/officeDocument/2006/relationships/tags" Target="../tags/tag454.xml"/><Relationship Id="rId9" Type="http://schemas.openxmlformats.org/officeDocument/2006/relationships/tags" Target="../tags/tag459.xml"/><Relationship Id="rId14" Type="http://schemas.openxmlformats.org/officeDocument/2006/relationships/tags" Target="../tags/tag464.xml"/><Relationship Id="rId22" Type="http://schemas.openxmlformats.org/officeDocument/2006/relationships/tags" Target="../tags/tag472.xml"/><Relationship Id="rId27" Type="http://schemas.openxmlformats.org/officeDocument/2006/relationships/tags" Target="../tags/tag477.xml"/><Relationship Id="rId30"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microsoft.com/office/2007/relationships/hdphoto" Target="../media/hdphoto1.wdp"/></Relationships>
</file>

<file path=ppt/slides/_rels/slide58.xml.rels><?xml version="1.0" encoding="UTF-8" standalone="yes"?>
<Relationships xmlns="http://schemas.openxmlformats.org/package/2006/relationships"><Relationship Id="rId8" Type="http://schemas.openxmlformats.org/officeDocument/2006/relationships/tags" Target="../tags/tag486.xml"/><Relationship Id="rId13" Type="http://schemas.openxmlformats.org/officeDocument/2006/relationships/tags" Target="../tags/tag491.xml"/><Relationship Id="rId18" Type="http://schemas.openxmlformats.org/officeDocument/2006/relationships/tags" Target="../tags/tag496.xml"/><Relationship Id="rId26" Type="http://schemas.openxmlformats.org/officeDocument/2006/relationships/tags" Target="../tags/tag504.xml"/><Relationship Id="rId3" Type="http://schemas.openxmlformats.org/officeDocument/2006/relationships/tags" Target="../tags/tag481.xml"/><Relationship Id="rId21" Type="http://schemas.openxmlformats.org/officeDocument/2006/relationships/tags" Target="../tags/tag499.xml"/><Relationship Id="rId7" Type="http://schemas.openxmlformats.org/officeDocument/2006/relationships/tags" Target="../tags/tag485.xml"/><Relationship Id="rId12" Type="http://schemas.openxmlformats.org/officeDocument/2006/relationships/tags" Target="../tags/tag490.xml"/><Relationship Id="rId17" Type="http://schemas.openxmlformats.org/officeDocument/2006/relationships/tags" Target="../tags/tag495.xml"/><Relationship Id="rId25" Type="http://schemas.openxmlformats.org/officeDocument/2006/relationships/tags" Target="../tags/tag503.xml"/><Relationship Id="rId2" Type="http://schemas.openxmlformats.org/officeDocument/2006/relationships/tags" Target="../tags/tag480.xml"/><Relationship Id="rId16" Type="http://schemas.openxmlformats.org/officeDocument/2006/relationships/tags" Target="../tags/tag494.xml"/><Relationship Id="rId20" Type="http://schemas.openxmlformats.org/officeDocument/2006/relationships/tags" Target="../tags/tag498.xml"/><Relationship Id="rId29" Type="http://schemas.openxmlformats.org/officeDocument/2006/relationships/slideLayout" Target="../slideLayouts/slideLayout7.xml"/><Relationship Id="rId1" Type="http://schemas.openxmlformats.org/officeDocument/2006/relationships/tags" Target="../tags/tag479.xml"/><Relationship Id="rId6" Type="http://schemas.openxmlformats.org/officeDocument/2006/relationships/tags" Target="../tags/tag484.xml"/><Relationship Id="rId11" Type="http://schemas.openxmlformats.org/officeDocument/2006/relationships/tags" Target="../tags/tag489.xml"/><Relationship Id="rId24" Type="http://schemas.openxmlformats.org/officeDocument/2006/relationships/tags" Target="../tags/tag502.xml"/><Relationship Id="rId32" Type="http://schemas.microsoft.com/office/2007/relationships/hdphoto" Target="../media/hdphoto1.wdp"/><Relationship Id="rId5" Type="http://schemas.openxmlformats.org/officeDocument/2006/relationships/tags" Target="../tags/tag483.xml"/><Relationship Id="rId15" Type="http://schemas.openxmlformats.org/officeDocument/2006/relationships/tags" Target="../tags/tag493.xml"/><Relationship Id="rId23" Type="http://schemas.openxmlformats.org/officeDocument/2006/relationships/tags" Target="../tags/tag501.xml"/><Relationship Id="rId28" Type="http://schemas.openxmlformats.org/officeDocument/2006/relationships/tags" Target="../tags/tag506.xml"/><Relationship Id="rId10" Type="http://schemas.openxmlformats.org/officeDocument/2006/relationships/tags" Target="../tags/tag488.xml"/><Relationship Id="rId19" Type="http://schemas.openxmlformats.org/officeDocument/2006/relationships/tags" Target="../tags/tag497.xml"/><Relationship Id="rId31" Type="http://schemas.openxmlformats.org/officeDocument/2006/relationships/image" Target="../media/image1.png"/><Relationship Id="rId4" Type="http://schemas.openxmlformats.org/officeDocument/2006/relationships/tags" Target="../tags/tag482.xml"/><Relationship Id="rId9" Type="http://schemas.openxmlformats.org/officeDocument/2006/relationships/tags" Target="../tags/tag487.xml"/><Relationship Id="rId14" Type="http://schemas.openxmlformats.org/officeDocument/2006/relationships/tags" Target="../tags/tag492.xml"/><Relationship Id="rId22" Type="http://schemas.openxmlformats.org/officeDocument/2006/relationships/tags" Target="../tags/tag500.xml"/><Relationship Id="rId27" Type="http://schemas.openxmlformats.org/officeDocument/2006/relationships/tags" Target="../tags/tag505.xml"/><Relationship Id="rId30"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8" Type="http://schemas.openxmlformats.org/officeDocument/2006/relationships/tags" Target="../tags/tag514.xml"/><Relationship Id="rId13" Type="http://schemas.openxmlformats.org/officeDocument/2006/relationships/tags" Target="../tags/tag519.xml"/><Relationship Id="rId18" Type="http://schemas.openxmlformats.org/officeDocument/2006/relationships/tags" Target="../tags/tag524.xml"/><Relationship Id="rId26" Type="http://schemas.openxmlformats.org/officeDocument/2006/relationships/tags" Target="../tags/tag532.xml"/><Relationship Id="rId3" Type="http://schemas.openxmlformats.org/officeDocument/2006/relationships/tags" Target="../tags/tag509.xml"/><Relationship Id="rId21" Type="http://schemas.openxmlformats.org/officeDocument/2006/relationships/tags" Target="../tags/tag527.xml"/><Relationship Id="rId7" Type="http://schemas.openxmlformats.org/officeDocument/2006/relationships/tags" Target="../tags/tag513.xml"/><Relationship Id="rId12" Type="http://schemas.openxmlformats.org/officeDocument/2006/relationships/tags" Target="../tags/tag518.xml"/><Relationship Id="rId17" Type="http://schemas.openxmlformats.org/officeDocument/2006/relationships/tags" Target="../tags/tag523.xml"/><Relationship Id="rId25" Type="http://schemas.openxmlformats.org/officeDocument/2006/relationships/tags" Target="../tags/tag531.xml"/><Relationship Id="rId2" Type="http://schemas.openxmlformats.org/officeDocument/2006/relationships/tags" Target="../tags/tag508.xml"/><Relationship Id="rId16" Type="http://schemas.openxmlformats.org/officeDocument/2006/relationships/tags" Target="../tags/tag522.xml"/><Relationship Id="rId20" Type="http://schemas.openxmlformats.org/officeDocument/2006/relationships/tags" Target="../tags/tag526.xml"/><Relationship Id="rId29" Type="http://schemas.openxmlformats.org/officeDocument/2006/relationships/slideLayout" Target="../slideLayouts/slideLayout7.xml"/><Relationship Id="rId1" Type="http://schemas.openxmlformats.org/officeDocument/2006/relationships/tags" Target="../tags/tag507.xml"/><Relationship Id="rId6" Type="http://schemas.openxmlformats.org/officeDocument/2006/relationships/tags" Target="../tags/tag512.xml"/><Relationship Id="rId11" Type="http://schemas.openxmlformats.org/officeDocument/2006/relationships/tags" Target="../tags/tag517.xml"/><Relationship Id="rId24" Type="http://schemas.openxmlformats.org/officeDocument/2006/relationships/tags" Target="../tags/tag530.xml"/><Relationship Id="rId32" Type="http://schemas.microsoft.com/office/2007/relationships/hdphoto" Target="../media/hdphoto1.wdp"/><Relationship Id="rId5" Type="http://schemas.openxmlformats.org/officeDocument/2006/relationships/tags" Target="../tags/tag511.xml"/><Relationship Id="rId15" Type="http://schemas.openxmlformats.org/officeDocument/2006/relationships/tags" Target="../tags/tag521.xml"/><Relationship Id="rId23" Type="http://schemas.openxmlformats.org/officeDocument/2006/relationships/tags" Target="../tags/tag529.xml"/><Relationship Id="rId28" Type="http://schemas.openxmlformats.org/officeDocument/2006/relationships/tags" Target="../tags/tag534.xml"/><Relationship Id="rId10" Type="http://schemas.openxmlformats.org/officeDocument/2006/relationships/tags" Target="../tags/tag516.xml"/><Relationship Id="rId19" Type="http://schemas.openxmlformats.org/officeDocument/2006/relationships/tags" Target="../tags/tag525.xml"/><Relationship Id="rId31" Type="http://schemas.openxmlformats.org/officeDocument/2006/relationships/image" Target="../media/image1.png"/><Relationship Id="rId4" Type="http://schemas.openxmlformats.org/officeDocument/2006/relationships/tags" Target="../tags/tag510.xml"/><Relationship Id="rId9" Type="http://schemas.openxmlformats.org/officeDocument/2006/relationships/tags" Target="../tags/tag515.xml"/><Relationship Id="rId14" Type="http://schemas.openxmlformats.org/officeDocument/2006/relationships/tags" Target="../tags/tag520.xml"/><Relationship Id="rId22" Type="http://schemas.openxmlformats.org/officeDocument/2006/relationships/tags" Target="../tags/tag528.xml"/><Relationship Id="rId27" Type="http://schemas.openxmlformats.org/officeDocument/2006/relationships/tags" Target="../tags/tag533.xml"/><Relationship Id="rId30"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8" Type="http://schemas.openxmlformats.org/officeDocument/2006/relationships/tags" Target="../tags/tag542.xml"/><Relationship Id="rId13" Type="http://schemas.openxmlformats.org/officeDocument/2006/relationships/tags" Target="../tags/tag547.xml"/><Relationship Id="rId18" Type="http://schemas.openxmlformats.org/officeDocument/2006/relationships/tags" Target="../tags/tag552.xml"/><Relationship Id="rId26" Type="http://schemas.openxmlformats.org/officeDocument/2006/relationships/tags" Target="../tags/tag560.xml"/><Relationship Id="rId3" Type="http://schemas.openxmlformats.org/officeDocument/2006/relationships/tags" Target="../tags/tag537.xml"/><Relationship Id="rId21" Type="http://schemas.openxmlformats.org/officeDocument/2006/relationships/tags" Target="../tags/tag555.xml"/><Relationship Id="rId7" Type="http://schemas.openxmlformats.org/officeDocument/2006/relationships/tags" Target="../tags/tag541.xml"/><Relationship Id="rId12" Type="http://schemas.openxmlformats.org/officeDocument/2006/relationships/tags" Target="../tags/tag546.xml"/><Relationship Id="rId17" Type="http://schemas.openxmlformats.org/officeDocument/2006/relationships/tags" Target="../tags/tag551.xml"/><Relationship Id="rId25" Type="http://schemas.openxmlformats.org/officeDocument/2006/relationships/tags" Target="../tags/tag559.xml"/><Relationship Id="rId2" Type="http://schemas.openxmlformats.org/officeDocument/2006/relationships/tags" Target="../tags/tag536.xml"/><Relationship Id="rId16" Type="http://schemas.openxmlformats.org/officeDocument/2006/relationships/tags" Target="../tags/tag550.xml"/><Relationship Id="rId20" Type="http://schemas.openxmlformats.org/officeDocument/2006/relationships/tags" Target="../tags/tag554.xml"/><Relationship Id="rId29" Type="http://schemas.openxmlformats.org/officeDocument/2006/relationships/slideLayout" Target="../slideLayouts/slideLayout7.xml"/><Relationship Id="rId1" Type="http://schemas.openxmlformats.org/officeDocument/2006/relationships/tags" Target="../tags/tag535.xml"/><Relationship Id="rId6" Type="http://schemas.openxmlformats.org/officeDocument/2006/relationships/tags" Target="../tags/tag540.xml"/><Relationship Id="rId11" Type="http://schemas.openxmlformats.org/officeDocument/2006/relationships/tags" Target="../tags/tag545.xml"/><Relationship Id="rId24" Type="http://schemas.openxmlformats.org/officeDocument/2006/relationships/tags" Target="../tags/tag558.xml"/><Relationship Id="rId32" Type="http://schemas.microsoft.com/office/2007/relationships/hdphoto" Target="../media/hdphoto1.wdp"/><Relationship Id="rId5" Type="http://schemas.openxmlformats.org/officeDocument/2006/relationships/tags" Target="../tags/tag539.xml"/><Relationship Id="rId15" Type="http://schemas.openxmlformats.org/officeDocument/2006/relationships/tags" Target="../tags/tag549.xml"/><Relationship Id="rId23" Type="http://schemas.openxmlformats.org/officeDocument/2006/relationships/tags" Target="../tags/tag557.xml"/><Relationship Id="rId28" Type="http://schemas.openxmlformats.org/officeDocument/2006/relationships/tags" Target="../tags/tag562.xml"/><Relationship Id="rId10" Type="http://schemas.openxmlformats.org/officeDocument/2006/relationships/tags" Target="../tags/tag544.xml"/><Relationship Id="rId19" Type="http://schemas.openxmlformats.org/officeDocument/2006/relationships/tags" Target="../tags/tag553.xml"/><Relationship Id="rId31" Type="http://schemas.openxmlformats.org/officeDocument/2006/relationships/image" Target="../media/image1.png"/><Relationship Id="rId4" Type="http://schemas.openxmlformats.org/officeDocument/2006/relationships/tags" Target="../tags/tag538.xml"/><Relationship Id="rId9" Type="http://schemas.openxmlformats.org/officeDocument/2006/relationships/tags" Target="../tags/tag543.xml"/><Relationship Id="rId14" Type="http://schemas.openxmlformats.org/officeDocument/2006/relationships/tags" Target="../tags/tag548.xml"/><Relationship Id="rId22" Type="http://schemas.openxmlformats.org/officeDocument/2006/relationships/tags" Target="../tags/tag556.xml"/><Relationship Id="rId27" Type="http://schemas.openxmlformats.org/officeDocument/2006/relationships/tags" Target="../tags/tag561.xml"/><Relationship Id="rId30"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64.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s>
</file>

<file path=ppt/slides/_rels/slide65.xml.rels><?xml version="1.0" encoding="UTF-8" standalone="yes"?>
<Relationships xmlns="http://schemas.openxmlformats.org/package/2006/relationships"><Relationship Id="rId8" Type="http://schemas.openxmlformats.org/officeDocument/2006/relationships/tags" Target="../tags/tag570.xml"/><Relationship Id="rId13" Type="http://schemas.openxmlformats.org/officeDocument/2006/relationships/tags" Target="../tags/tag575.xml"/><Relationship Id="rId18" Type="http://schemas.openxmlformats.org/officeDocument/2006/relationships/tags" Target="../tags/tag580.xml"/><Relationship Id="rId26" Type="http://schemas.openxmlformats.org/officeDocument/2006/relationships/tags" Target="../tags/tag588.xml"/><Relationship Id="rId3" Type="http://schemas.openxmlformats.org/officeDocument/2006/relationships/tags" Target="../tags/tag565.xml"/><Relationship Id="rId21" Type="http://schemas.openxmlformats.org/officeDocument/2006/relationships/tags" Target="../tags/tag583.xml"/><Relationship Id="rId7" Type="http://schemas.openxmlformats.org/officeDocument/2006/relationships/tags" Target="../tags/tag569.xml"/><Relationship Id="rId12" Type="http://schemas.openxmlformats.org/officeDocument/2006/relationships/tags" Target="../tags/tag574.xml"/><Relationship Id="rId17" Type="http://schemas.openxmlformats.org/officeDocument/2006/relationships/tags" Target="../tags/tag579.xml"/><Relationship Id="rId25" Type="http://schemas.openxmlformats.org/officeDocument/2006/relationships/tags" Target="../tags/tag587.xml"/><Relationship Id="rId2" Type="http://schemas.openxmlformats.org/officeDocument/2006/relationships/tags" Target="../tags/tag564.xml"/><Relationship Id="rId16" Type="http://schemas.openxmlformats.org/officeDocument/2006/relationships/tags" Target="../tags/tag578.xml"/><Relationship Id="rId20" Type="http://schemas.openxmlformats.org/officeDocument/2006/relationships/tags" Target="../tags/tag582.xml"/><Relationship Id="rId29" Type="http://schemas.openxmlformats.org/officeDocument/2006/relationships/slideLayout" Target="../slideLayouts/slideLayout7.xml"/><Relationship Id="rId1" Type="http://schemas.openxmlformats.org/officeDocument/2006/relationships/tags" Target="../tags/tag563.xml"/><Relationship Id="rId6" Type="http://schemas.openxmlformats.org/officeDocument/2006/relationships/tags" Target="../tags/tag568.xml"/><Relationship Id="rId11" Type="http://schemas.openxmlformats.org/officeDocument/2006/relationships/tags" Target="../tags/tag573.xml"/><Relationship Id="rId24" Type="http://schemas.openxmlformats.org/officeDocument/2006/relationships/tags" Target="../tags/tag586.xml"/><Relationship Id="rId32" Type="http://schemas.microsoft.com/office/2007/relationships/hdphoto" Target="../media/hdphoto1.wdp"/><Relationship Id="rId5" Type="http://schemas.openxmlformats.org/officeDocument/2006/relationships/tags" Target="../tags/tag567.xml"/><Relationship Id="rId15" Type="http://schemas.openxmlformats.org/officeDocument/2006/relationships/tags" Target="../tags/tag577.xml"/><Relationship Id="rId23" Type="http://schemas.openxmlformats.org/officeDocument/2006/relationships/tags" Target="../tags/tag585.xml"/><Relationship Id="rId28" Type="http://schemas.openxmlformats.org/officeDocument/2006/relationships/tags" Target="../tags/tag590.xml"/><Relationship Id="rId10" Type="http://schemas.openxmlformats.org/officeDocument/2006/relationships/tags" Target="../tags/tag572.xml"/><Relationship Id="rId19" Type="http://schemas.openxmlformats.org/officeDocument/2006/relationships/tags" Target="../tags/tag581.xml"/><Relationship Id="rId31" Type="http://schemas.openxmlformats.org/officeDocument/2006/relationships/image" Target="../media/image1.png"/><Relationship Id="rId4" Type="http://schemas.openxmlformats.org/officeDocument/2006/relationships/tags" Target="../tags/tag566.xml"/><Relationship Id="rId9" Type="http://schemas.openxmlformats.org/officeDocument/2006/relationships/tags" Target="../tags/tag571.xml"/><Relationship Id="rId14" Type="http://schemas.openxmlformats.org/officeDocument/2006/relationships/tags" Target="../tags/tag576.xml"/><Relationship Id="rId22" Type="http://schemas.openxmlformats.org/officeDocument/2006/relationships/tags" Target="../tags/tag584.xml"/><Relationship Id="rId27" Type="http://schemas.openxmlformats.org/officeDocument/2006/relationships/tags" Target="../tags/tag589.xml"/><Relationship Id="rId30"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01.png"/><Relationship Id="rId2" Type="http://schemas.openxmlformats.org/officeDocument/2006/relationships/tags" Target="../tags/tag592.xml"/><Relationship Id="rId1" Type="http://schemas.openxmlformats.org/officeDocument/2006/relationships/tags" Target="../tags/tag591.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94.xml"/><Relationship Id="rId1" Type="http://schemas.openxmlformats.org/officeDocument/2006/relationships/tags" Target="../tags/tag593.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06.png"/><Relationship Id="rId2" Type="http://schemas.openxmlformats.org/officeDocument/2006/relationships/tags" Target="../tags/tag596.xml"/><Relationship Id="rId1" Type="http://schemas.openxmlformats.org/officeDocument/2006/relationships/tags" Target="../tags/tag595.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98.xml"/><Relationship Id="rId1" Type="http://schemas.openxmlformats.org/officeDocument/2006/relationships/tags" Target="../tags/tag597.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8" Type="http://schemas.openxmlformats.org/officeDocument/2006/relationships/tags" Target="../tags/tag92.xml"/><Relationship Id="rId13" Type="http://schemas.openxmlformats.org/officeDocument/2006/relationships/tags" Target="../tags/tag97.xml"/><Relationship Id="rId18" Type="http://schemas.openxmlformats.org/officeDocument/2006/relationships/tags" Target="../tags/tag102.xml"/><Relationship Id="rId26" Type="http://schemas.openxmlformats.org/officeDocument/2006/relationships/tags" Target="../tags/tag110.xml"/><Relationship Id="rId3" Type="http://schemas.openxmlformats.org/officeDocument/2006/relationships/tags" Target="../tags/tag87.xml"/><Relationship Id="rId21" Type="http://schemas.openxmlformats.org/officeDocument/2006/relationships/tags" Target="../tags/tag105.xml"/><Relationship Id="rId7" Type="http://schemas.openxmlformats.org/officeDocument/2006/relationships/tags" Target="../tags/tag91.xml"/><Relationship Id="rId12" Type="http://schemas.openxmlformats.org/officeDocument/2006/relationships/tags" Target="../tags/tag96.xml"/><Relationship Id="rId17" Type="http://schemas.openxmlformats.org/officeDocument/2006/relationships/tags" Target="../tags/tag101.xml"/><Relationship Id="rId25" Type="http://schemas.openxmlformats.org/officeDocument/2006/relationships/tags" Target="../tags/tag109.xml"/><Relationship Id="rId2" Type="http://schemas.openxmlformats.org/officeDocument/2006/relationships/tags" Target="../tags/tag86.xml"/><Relationship Id="rId16" Type="http://schemas.openxmlformats.org/officeDocument/2006/relationships/tags" Target="../tags/tag100.xml"/><Relationship Id="rId20" Type="http://schemas.openxmlformats.org/officeDocument/2006/relationships/tags" Target="../tags/tag104.xml"/><Relationship Id="rId29" Type="http://schemas.openxmlformats.org/officeDocument/2006/relationships/slideLayout" Target="../slideLayouts/slideLayout7.xml"/><Relationship Id="rId1" Type="http://schemas.openxmlformats.org/officeDocument/2006/relationships/tags" Target="../tags/tag85.xml"/><Relationship Id="rId6" Type="http://schemas.openxmlformats.org/officeDocument/2006/relationships/tags" Target="../tags/tag90.xml"/><Relationship Id="rId11" Type="http://schemas.openxmlformats.org/officeDocument/2006/relationships/tags" Target="../tags/tag95.xml"/><Relationship Id="rId24" Type="http://schemas.openxmlformats.org/officeDocument/2006/relationships/tags" Target="../tags/tag108.xml"/><Relationship Id="rId32" Type="http://schemas.microsoft.com/office/2007/relationships/hdphoto" Target="../media/hdphoto1.wdp"/><Relationship Id="rId5" Type="http://schemas.openxmlformats.org/officeDocument/2006/relationships/tags" Target="../tags/tag89.xml"/><Relationship Id="rId15" Type="http://schemas.openxmlformats.org/officeDocument/2006/relationships/tags" Target="../tags/tag99.xml"/><Relationship Id="rId23" Type="http://schemas.openxmlformats.org/officeDocument/2006/relationships/tags" Target="../tags/tag107.xml"/><Relationship Id="rId28" Type="http://schemas.openxmlformats.org/officeDocument/2006/relationships/tags" Target="../tags/tag112.xml"/><Relationship Id="rId10" Type="http://schemas.openxmlformats.org/officeDocument/2006/relationships/tags" Target="../tags/tag94.xml"/><Relationship Id="rId19" Type="http://schemas.openxmlformats.org/officeDocument/2006/relationships/tags" Target="../tags/tag103.xml"/><Relationship Id="rId31" Type="http://schemas.openxmlformats.org/officeDocument/2006/relationships/image" Target="../media/image1.png"/><Relationship Id="rId4" Type="http://schemas.openxmlformats.org/officeDocument/2006/relationships/tags" Target="../tags/tag88.xml"/><Relationship Id="rId9" Type="http://schemas.openxmlformats.org/officeDocument/2006/relationships/tags" Target="../tags/tag93.xml"/><Relationship Id="rId14" Type="http://schemas.openxmlformats.org/officeDocument/2006/relationships/tags" Target="../tags/tag98.xml"/><Relationship Id="rId22" Type="http://schemas.openxmlformats.org/officeDocument/2006/relationships/tags" Target="../tags/tag106.xml"/><Relationship Id="rId27" Type="http://schemas.openxmlformats.org/officeDocument/2006/relationships/tags" Target="../tags/tag111.xml"/><Relationship Id="rId30"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00.xml"/><Relationship Id="rId1" Type="http://schemas.openxmlformats.org/officeDocument/2006/relationships/tags" Target="../tags/tag599.xml"/><Relationship Id="rId5" Type="http://schemas.openxmlformats.org/officeDocument/2006/relationships/image" Target="../media/image109.png"/><Relationship Id="rId4"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02.xml"/><Relationship Id="rId1" Type="http://schemas.openxmlformats.org/officeDocument/2006/relationships/tags" Target="../tags/tag601.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04.xml"/><Relationship Id="rId1" Type="http://schemas.openxmlformats.org/officeDocument/2006/relationships/tags" Target="../tags/tag603.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8" Type="http://schemas.openxmlformats.org/officeDocument/2006/relationships/tags" Target="../tags/tag612.xml"/><Relationship Id="rId13" Type="http://schemas.openxmlformats.org/officeDocument/2006/relationships/tags" Target="../tags/tag617.xml"/><Relationship Id="rId18" Type="http://schemas.openxmlformats.org/officeDocument/2006/relationships/tags" Target="../tags/tag622.xml"/><Relationship Id="rId26" Type="http://schemas.openxmlformats.org/officeDocument/2006/relationships/tags" Target="../tags/tag630.xml"/><Relationship Id="rId3" Type="http://schemas.openxmlformats.org/officeDocument/2006/relationships/tags" Target="../tags/tag607.xml"/><Relationship Id="rId21" Type="http://schemas.openxmlformats.org/officeDocument/2006/relationships/tags" Target="../tags/tag625.xml"/><Relationship Id="rId7" Type="http://schemas.openxmlformats.org/officeDocument/2006/relationships/tags" Target="../tags/tag611.xml"/><Relationship Id="rId12" Type="http://schemas.openxmlformats.org/officeDocument/2006/relationships/tags" Target="../tags/tag616.xml"/><Relationship Id="rId17" Type="http://schemas.openxmlformats.org/officeDocument/2006/relationships/tags" Target="../tags/tag621.xml"/><Relationship Id="rId25" Type="http://schemas.openxmlformats.org/officeDocument/2006/relationships/tags" Target="../tags/tag629.xml"/><Relationship Id="rId2" Type="http://schemas.openxmlformats.org/officeDocument/2006/relationships/tags" Target="../tags/tag606.xml"/><Relationship Id="rId16" Type="http://schemas.openxmlformats.org/officeDocument/2006/relationships/tags" Target="../tags/tag620.xml"/><Relationship Id="rId20" Type="http://schemas.openxmlformats.org/officeDocument/2006/relationships/tags" Target="../tags/tag624.xml"/><Relationship Id="rId29" Type="http://schemas.openxmlformats.org/officeDocument/2006/relationships/slideLayout" Target="../slideLayouts/slideLayout7.xml"/><Relationship Id="rId1" Type="http://schemas.openxmlformats.org/officeDocument/2006/relationships/tags" Target="../tags/tag605.xml"/><Relationship Id="rId6" Type="http://schemas.openxmlformats.org/officeDocument/2006/relationships/tags" Target="../tags/tag610.xml"/><Relationship Id="rId11" Type="http://schemas.openxmlformats.org/officeDocument/2006/relationships/tags" Target="../tags/tag615.xml"/><Relationship Id="rId24" Type="http://schemas.openxmlformats.org/officeDocument/2006/relationships/tags" Target="../tags/tag628.xml"/><Relationship Id="rId32" Type="http://schemas.microsoft.com/office/2007/relationships/hdphoto" Target="../media/hdphoto1.wdp"/><Relationship Id="rId5" Type="http://schemas.openxmlformats.org/officeDocument/2006/relationships/tags" Target="../tags/tag609.xml"/><Relationship Id="rId15" Type="http://schemas.openxmlformats.org/officeDocument/2006/relationships/tags" Target="../tags/tag619.xml"/><Relationship Id="rId23" Type="http://schemas.openxmlformats.org/officeDocument/2006/relationships/tags" Target="../tags/tag627.xml"/><Relationship Id="rId28" Type="http://schemas.openxmlformats.org/officeDocument/2006/relationships/tags" Target="../tags/tag632.xml"/><Relationship Id="rId10" Type="http://schemas.openxmlformats.org/officeDocument/2006/relationships/tags" Target="../tags/tag614.xml"/><Relationship Id="rId19" Type="http://schemas.openxmlformats.org/officeDocument/2006/relationships/tags" Target="../tags/tag623.xml"/><Relationship Id="rId31" Type="http://schemas.openxmlformats.org/officeDocument/2006/relationships/image" Target="../media/image1.png"/><Relationship Id="rId4" Type="http://schemas.openxmlformats.org/officeDocument/2006/relationships/tags" Target="../tags/tag608.xml"/><Relationship Id="rId9" Type="http://schemas.openxmlformats.org/officeDocument/2006/relationships/tags" Target="../tags/tag613.xml"/><Relationship Id="rId14" Type="http://schemas.openxmlformats.org/officeDocument/2006/relationships/tags" Target="../tags/tag618.xml"/><Relationship Id="rId22" Type="http://schemas.openxmlformats.org/officeDocument/2006/relationships/tags" Target="../tags/tag626.xml"/><Relationship Id="rId27" Type="http://schemas.openxmlformats.org/officeDocument/2006/relationships/tags" Target="../tags/tag631.xml"/><Relationship Id="rId30"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microsoft.com/office/2007/relationships/hdphoto" Target="../media/hdphoto1.wdp"/></Relationships>
</file>

<file path=ppt/slides/_rels/slide76.xml.rels><?xml version="1.0" encoding="UTF-8" standalone="yes"?>
<Relationships xmlns="http://schemas.openxmlformats.org/package/2006/relationships"><Relationship Id="rId8" Type="http://schemas.openxmlformats.org/officeDocument/2006/relationships/tags" Target="../tags/tag640.xml"/><Relationship Id="rId13" Type="http://schemas.openxmlformats.org/officeDocument/2006/relationships/tags" Target="../tags/tag645.xml"/><Relationship Id="rId18" Type="http://schemas.openxmlformats.org/officeDocument/2006/relationships/tags" Target="../tags/tag650.xml"/><Relationship Id="rId26" Type="http://schemas.openxmlformats.org/officeDocument/2006/relationships/tags" Target="../tags/tag658.xml"/><Relationship Id="rId3" Type="http://schemas.openxmlformats.org/officeDocument/2006/relationships/tags" Target="../tags/tag635.xml"/><Relationship Id="rId21" Type="http://schemas.openxmlformats.org/officeDocument/2006/relationships/tags" Target="../tags/tag653.xml"/><Relationship Id="rId7" Type="http://schemas.openxmlformats.org/officeDocument/2006/relationships/tags" Target="../tags/tag639.xml"/><Relationship Id="rId12" Type="http://schemas.openxmlformats.org/officeDocument/2006/relationships/tags" Target="../tags/tag644.xml"/><Relationship Id="rId17" Type="http://schemas.openxmlformats.org/officeDocument/2006/relationships/tags" Target="../tags/tag649.xml"/><Relationship Id="rId25" Type="http://schemas.openxmlformats.org/officeDocument/2006/relationships/tags" Target="../tags/tag657.xml"/><Relationship Id="rId2" Type="http://schemas.openxmlformats.org/officeDocument/2006/relationships/tags" Target="../tags/tag634.xml"/><Relationship Id="rId16" Type="http://schemas.openxmlformats.org/officeDocument/2006/relationships/tags" Target="../tags/tag648.xml"/><Relationship Id="rId20" Type="http://schemas.openxmlformats.org/officeDocument/2006/relationships/tags" Target="../tags/tag652.xml"/><Relationship Id="rId29" Type="http://schemas.openxmlformats.org/officeDocument/2006/relationships/slideLayout" Target="../slideLayouts/slideLayout7.xml"/><Relationship Id="rId1" Type="http://schemas.openxmlformats.org/officeDocument/2006/relationships/tags" Target="../tags/tag633.xml"/><Relationship Id="rId6" Type="http://schemas.openxmlformats.org/officeDocument/2006/relationships/tags" Target="../tags/tag638.xml"/><Relationship Id="rId11" Type="http://schemas.openxmlformats.org/officeDocument/2006/relationships/tags" Target="../tags/tag643.xml"/><Relationship Id="rId24" Type="http://schemas.openxmlformats.org/officeDocument/2006/relationships/tags" Target="../tags/tag656.xml"/><Relationship Id="rId32" Type="http://schemas.microsoft.com/office/2007/relationships/hdphoto" Target="../media/hdphoto1.wdp"/><Relationship Id="rId5" Type="http://schemas.openxmlformats.org/officeDocument/2006/relationships/tags" Target="../tags/tag637.xml"/><Relationship Id="rId15" Type="http://schemas.openxmlformats.org/officeDocument/2006/relationships/tags" Target="../tags/tag647.xml"/><Relationship Id="rId23" Type="http://schemas.openxmlformats.org/officeDocument/2006/relationships/tags" Target="../tags/tag655.xml"/><Relationship Id="rId28" Type="http://schemas.openxmlformats.org/officeDocument/2006/relationships/tags" Target="../tags/tag660.xml"/><Relationship Id="rId10" Type="http://schemas.openxmlformats.org/officeDocument/2006/relationships/tags" Target="../tags/tag642.xml"/><Relationship Id="rId19" Type="http://schemas.openxmlformats.org/officeDocument/2006/relationships/tags" Target="../tags/tag651.xml"/><Relationship Id="rId31" Type="http://schemas.openxmlformats.org/officeDocument/2006/relationships/image" Target="../media/image1.png"/><Relationship Id="rId4" Type="http://schemas.openxmlformats.org/officeDocument/2006/relationships/tags" Target="../tags/tag636.xml"/><Relationship Id="rId9" Type="http://schemas.openxmlformats.org/officeDocument/2006/relationships/tags" Target="../tags/tag641.xml"/><Relationship Id="rId14" Type="http://schemas.openxmlformats.org/officeDocument/2006/relationships/tags" Target="../tags/tag646.xml"/><Relationship Id="rId22" Type="http://schemas.openxmlformats.org/officeDocument/2006/relationships/tags" Target="../tags/tag654.xml"/><Relationship Id="rId27" Type="http://schemas.openxmlformats.org/officeDocument/2006/relationships/tags" Target="../tags/tag659.xml"/><Relationship Id="rId30"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8" Type="http://schemas.openxmlformats.org/officeDocument/2006/relationships/tags" Target="../tags/tag668.xml"/><Relationship Id="rId13" Type="http://schemas.openxmlformats.org/officeDocument/2006/relationships/tags" Target="../tags/tag673.xml"/><Relationship Id="rId18" Type="http://schemas.openxmlformats.org/officeDocument/2006/relationships/tags" Target="../tags/tag678.xml"/><Relationship Id="rId26" Type="http://schemas.openxmlformats.org/officeDocument/2006/relationships/tags" Target="../tags/tag686.xml"/><Relationship Id="rId3" Type="http://schemas.openxmlformats.org/officeDocument/2006/relationships/tags" Target="../tags/tag663.xml"/><Relationship Id="rId21" Type="http://schemas.openxmlformats.org/officeDocument/2006/relationships/tags" Target="../tags/tag681.xml"/><Relationship Id="rId7" Type="http://schemas.openxmlformats.org/officeDocument/2006/relationships/tags" Target="../tags/tag667.xml"/><Relationship Id="rId12" Type="http://schemas.openxmlformats.org/officeDocument/2006/relationships/tags" Target="../tags/tag672.xml"/><Relationship Id="rId17" Type="http://schemas.openxmlformats.org/officeDocument/2006/relationships/tags" Target="../tags/tag677.xml"/><Relationship Id="rId25" Type="http://schemas.openxmlformats.org/officeDocument/2006/relationships/tags" Target="../tags/tag685.xml"/><Relationship Id="rId2" Type="http://schemas.openxmlformats.org/officeDocument/2006/relationships/tags" Target="../tags/tag662.xml"/><Relationship Id="rId16" Type="http://schemas.openxmlformats.org/officeDocument/2006/relationships/tags" Target="../tags/tag676.xml"/><Relationship Id="rId20" Type="http://schemas.openxmlformats.org/officeDocument/2006/relationships/tags" Target="../tags/tag680.xml"/><Relationship Id="rId29" Type="http://schemas.openxmlformats.org/officeDocument/2006/relationships/slideLayout" Target="../slideLayouts/slideLayout7.xml"/><Relationship Id="rId1" Type="http://schemas.openxmlformats.org/officeDocument/2006/relationships/tags" Target="../tags/tag661.xml"/><Relationship Id="rId6" Type="http://schemas.openxmlformats.org/officeDocument/2006/relationships/tags" Target="../tags/tag666.xml"/><Relationship Id="rId11" Type="http://schemas.openxmlformats.org/officeDocument/2006/relationships/tags" Target="../tags/tag671.xml"/><Relationship Id="rId24" Type="http://schemas.openxmlformats.org/officeDocument/2006/relationships/tags" Target="../tags/tag684.xml"/><Relationship Id="rId32" Type="http://schemas.microsoft.com/office/2007/relationships/hdphoto" Target="../media/hdphoto1.wdp"/><Relationship Id="rId5" Type="http://schemas.openxmlformats.org/officeDocument/2006/relationships/tags" Target="../tags/tag665.xml"/><Relationship Id="rId15" Type="http://schemas.openxmlformats.org/officeDocument/2006/relationships/tags" Target="../tags/tag675.xml"/><Relationship Id="rId23" Type="http://schemas.openxmlformats.org/officeDocument/2006/relationships/tags" Target="../tags/tag683.xml"/><Relationship Id="rId28" Type="http://schemas.openxmlformats.org/officeDocument/2006/relationships/tags" Target="../tags/tag688.xml"/><Relationship Id="rId10" Type="http://schemas.openxmlformats.org/officeDocument/2006/relationships/tags" Target="../tags/tag670.xml"/><Relationship Id="rId19" Type="http://schemas.openxmlformats.org/officeDocument/2006/relationships/tags" Target="../tags/tag679.xml"/><Relationship Id="rId31" Type="http://schemas.openxmlformats.org/officeDocument/2006/relationships/image" Target="../media/image1.png"/><Relationship Id="rId4" Type="http://schemas.openxmlformats.org/officeDocument/2006/relationships/tags" Target="../tags/tag664.xml"/><Relationship Id="rId9" Type="http://schemas.openxmlformats.org/officeDocument/2006/relationships/tags" Target="../tags/tag669.xml"/><Relationship Id="rId14" Type="http://schemas.openxmlformats.org/officeDocument/2006/relationships/tags" Target="../tags/tag674.xml"/><Relationship Id="rId22" Type="http://schemas.openxmlformats.org/officeDocument/2006/relationships/tags" Target="../tags/tag682.xml"/><Relationship Id="rId27" Type="http://schemas.openxmlformats.org/officeDocument/2006/relationships/tags" Target="../tags/tag687.xml"/><Relationship Id="rId30"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8" Type="http://schemas.openxmlformats.org/officeDocument/2006/relationships/tags" Target="../tags/tag696.xml"/><Relationship Id="rId13" Type="http://schemas.openxmlformats.org/officeDocument/2006/relationships/tags" Target="../tags/tag701.xml"/><Relationship Id="rId18" Type="http://schemas.openxmlformats.org/officeDocument/2006/relationships/tags" Target="../tags/tag706.xml"/><Relationship Id="rId26" Type="http://schemas.openxmlformats.org/officeDocument/2006/relationships/tags" Target="../tags/tag714.xml"/><Relationship Id="rId3" Type="http://schemas.openxmlformats.org/officeDocument/2006/relationships/tags" Target="../tags/tag691.xml"/><Relationship Id="rId21" Type="http://schemas.openxmlformats.org/officeDocument/2006/relationships/tags" Target="../tags/tag709.xml"/><Relationship Id="rId7" Type="http://schemas.openxmlformats.org/officeDocument/2006/relationships/tags" Target="../tags/tag695.xml"/><Relationship Id="rId12" Type="http://schemas.openxmlformats.org/officeDocument/2006/relationships/tags" Target="../tags/tag700.xml"/><Relationship Id="rId17" Type="http://schemas.openxmlformats.org/officeDocument/2006/relationships/tags" Target="../tags/tag705.xml"/><Relationship Id="rId25" Type="http://schemas.openxmlformats.org/officeDocument/2006/relationships/tags" Target="../tags/tag713.xml"/><Relationship Id="rId2" Type="http://schemas.openxmlformats.org/officeDocument/2006/relationships/tags" Target="../tags/tag690.xml"/><Relationship Id="rId16" Type="http://schemas.openxmlformats.org/officeDocument/2006/relationships/tags" Target="../tags/tag704.xml"/><Relationship Id="rId20" Type="http://schemas.openxmlformats.org/officeDocument/2006/relationships/tags" Target="../tags/tag708.xml"/><Relationship Id="rId29" Type="http://schemas.openxmlformats.org/officeDocument/2006/relationships/slideLayout" Target="../slideLayouts/slideLayout7.xml"/><Relationship Id="rId1" Type="http://schemas.openxmlformats.org/officeDocument/2006/relationships/tags" Target="../tags/tag689.xml"/><Relationship Id="rId6" Type="http://schemas.openxmlformats.org/officeDocument/2006/relationships/tags" Target="../tags/tag694.xml"/><Relationship Id="rId11" Type="http://schemas.openxmlformats.org/officeDocument/2006/relationships/tags" Target="../tags/tag699.xml"/><Relationship Id="rId24" Type="http://schemas.openxmlformats.org/officeDocument/2006/relationships/tags" Target="../tags/tag712.xml"/><Relationship Id="rId32" Type="http://schemas.microsoft.com/office/2007/relationships/hdphoto" Target="../media/hdphoto1.wdp"/><Relationship Id="rId5" Type="http://schemas.openxmlformats.org/officeDocument/2006/relationships/tags" Target="../tags/tag693.xml"/><Relationship Id="rId15" Type="http://schemas.openxmlformats.org/officeDocument/2006/relationships/tags" Target="../tags/tag703.xml"/><Relationship Id="rId23" Type="http://schemas.openxmlformats.org/officeDocument/2006/relationships/tags" Target="../tags/tag711.xml"/><Relationship Id="rId28" Type="http://schemas.openxmlformats.org/officeDocument/2006/relationships/tags" Target="../tags/tag716.xml"/><Relationship Id="rId10" Type="http://schemas.openxmlformats.org/officeDocument/2006/relationships/tags" Target="../tags/tag698.xml"/><Relationship Id="rId19" Type="http://schemas.openxmlformats.org/officeDocument/2006/relationships/tags" Target="../tags/tag707.xml"/><Relationship Id="rId31" Type="http://schemas.openxmlformats.org/officeDocument/2006/relationships/image" Target="../media/image1.png"/><Relationship Id="rId4" Type="http://schemas.openxmlformats.org/officeDocument/2006/relationships/tags" Target="../tags/tag692.xml"/><Relationship Id="rId9" Type="http://schemas.openxmlformats.org/officeDocument/2006/relationships/tags" Target="../tags/tag697.xml"/><Relationship Id="rId14" Type="http://schemas.openxmlformats.org/officeDocument/2006/relationships/tags" Target="../tags/tag702.xml"/><Relationship Id="rId22" Type="http://schemas.openxmlformats.org/officeDocument/2006/relationships/tags" Target="../tags/tag710.xml"/><Relationship Id="rId27" Type="http://schemas.openxmlformats.org/officeDocument/2006/relationships/tags" Target="../tags/tag715.xml"/><Relationship Id="rId30"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82.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notesSlide" Target="../notesSlides/notesSlide82.xml"/><Relationship Id="rId1" Type="http://schemas.openxmlformats.org/officeDocument/2006/relationships/slideLayout" Target="../slideLayouts/slideLayout7.xml"/><Relationship Id="rId6" Type="http://schemas.openxmlformats.org/officeDocument/2006/relationships/image" Target="../media/image119.png"/><Relationship Id="rId11" Type="http://schemas.openxmlformats.org/officeDocument/2006/relationships/image" Target="../media/image123.png"/><Relationship Id="rId5" Type="http://schemas.openxmlformats.org/officeDocument/2006/relationships/image" Target="../media/image118.png"/><Relationship Id="rId10" Type="http://schemas.openxmlformats.org/officeDocument/2006/relationships/image" Target="../media/image114.png"/><Relationship Id="rId4" Type="http://schemas.openxmlformats.org/officeDocument/2006/relationships/image" Target="../media/image117.png"/><Relationship Id="rId9" Type="http://schemas.openxmlformats.org/officeDocument/2006/relationships/image" Target="../media/image122.png"/></Relationships>
</file>

<file path=ppt/slides/_rels/slide8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84.xml.rels><?xml version="1.0" encoding="UTF-8" standalone="yes"?>
<Relationships xmlns="http://schemas.openxmlformats.org/package/2006/relationships"><Relationship Id="rId8" Type="http://schemas.openxmlformats.org/officeDocument/2006/relationships/tags" Target="../tags/tag724.xml"/><Relationship Id="rId13" Type="http://schemas.openxmlformats.org/officeDocument/2006/relationships/tags" Target="../tags/tag729.xml"/><Relationship Id="rId18" Type="http://schemas.openxmlformats.org/officeDocument/2006/relationships/tags" Target="../tags/tag734.xml"/><Relationship Id="rId26" Type="http://schemas.openxmlformats.org/officeDocument/2006/relationships/tags" Target="../tags/tag742.xml"/><Relationship Id="rId3" Type="http://schemas.openxmlformats.org/officeDocument/2006/relationships/tags" Target="../tags/tag719.xml"/><Relationship Id="rId21" Type="http://schemas.openxmlformats.org/officeDocument/2006/relationships/tags" Target="../tags/tag737.xml"/><Relationship Id="rId7" Type="http://schemas.openxmlformats.org/officeDocument/2006/relationships/tags" Target="../tags/tag723.xml"/><Relationship Id="rId12" Type="http://schemas.openxmlformats.org/officeDocument/2006/relationships/tags" Target="../tags/tag728.xml"/><Relationship Id="rId17" Type="http://schemas.openxmlformats.org/officeDocument/2006/relationships/tags" Target="../tags/tag733.xml"/><Relationship Id="rId25" Type="http://schemas.openxmlformats.org/officeDocument/2006/relationships/tags" Target="../tags/tag741.xml"/><Relationship Id="rId2" Type="http://schemas.openxmlformats.org/officeDocument/2006/relationships/tags" Target="../tags/tag718.xml"/><Relationship Id="rId16" Type="http://schemas.openxmlformats.org/officeDocument/2006/relationships/tags" Target="../tags/tag732.xml"/><Relationship Id="rId20" Type="http://schemas.openxmlformats.org/officeDocument/2006/relationships/tags" Target="../tags/tag736.xml"/><Relationship Id="rId29" Type="http://schemas.openxmlformats.org/officeDocument/2006/relationships/slideLayout" Target="../slideLayouts/slideLayout7.xml"/><Relationship Id="rId1" Type="http://schemas.openxmlformats.org/officeDocument/2006/relationships/tags" Target="../tags/tag717.xml"/><Relationship Id="rId6" Type="http://schemas.openxmlformats.org/officeDocument/2006/relationships/tags" Target="../tags/tag722.xml"/><Relationship Id="rId11" Type="http://schemas.openxmlformats.org/officeDocument/2006/relationships/tags" Target="../tags/tag727.xml"/><Relationship Id="rId24" Type="http://schemas.openxmlformats.org/officeDocument/2006/relationships/tags" Target="../tags/tag740.xml"/><Relationship Id="rId32" Type="http://schemas.microsoft.com/office/2007/relationships/hdphoto" Target="../media/hdphoto1.wdp"/><Relationship Id="rId5" Type="http://schemas.openxmlformats.org/officeDocument/2006/relationships/tags" Target="../tags/tag721.xml"/><Relationship Id="rId15" Type="http://schemas.openxmlformats.org/officeDocument/2006/relationships/tags" Target="../tags/tag731.xml"/><Relationship Id="rId23" Type="http://schemas.openxmlformats.org/officeDocument/2006/relationships/tags" Target="../tags/tag739.xml"/><Relationship Id="rId28" Type="http://schemas.openxmlformats.org/officeDocument/2006/relationships/tags" Target="../tags/tag744.xml"/><Relationship Id="rId10" Type="http://schemas.openxmlformats.org/officeDocument/2006/relationships/tags" Target="../tags/tag726.xml"/><Relationship Id="rId19" Type="http://schemas.openxmlformats.org/officeDocument/2006/relationships/tags" Target="../tags/tag735.xml"/><Relationship Id="rId31" Type="http://schemas.openxmlformats.org/officeDocument/2006/relationships/image" Target="../media/image1.png"/><Relationship Id="rId4" Type="http://schemas.openxmlformats.org/officeDocument/2006/relationships/tags" Target="../tags/tag720.xml"/><Relationship Id="rId9" Type="http://schemas.openxmlformats.org/officeDocument/2006/relationships/tags" Target="../tags/tag725.xml"/><Relationship Id="rId14" Type="http://schemas.openxmlformats.org/officeDocument/2006/relationships/tags" Target="../tags/tag730.xml"/><Relationship Id="rId22" Type="http://schemas.openxmlformats.org/officeDocument/2006/relationships/tags" Target="../tags/tag738.xml"/><Relationship Id="rId27" Type="http://schemas.openxmlformats.org/officeDocument/2006/relationships/tags" Target="../tags/tag743.xml"/><Relationship Id="rId30"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46.xml"/><Relationship Id="rId1" Type="http://schemas.openxmlformats.org/officeDocument/2006/relationships/tags" Target="../tags/tag745.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48.xml"/><Relationship Id="rId1" Type="http://schemas.openxmlformats.org/officeDocument/2006/relationships/tags" Target="../tags/tag747.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32.png"/><Relationship Id="rId2" Type="http://schemas.openxmlformats.org/officeDocument/2006/relationships/tags" Target="../tags/tag750.xml"/><Relationship Id="rId1" Type="http://schemas.openxmlformats.org/officeDocument/2006/relationships/tags" Target="../tags/tag749.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8" Type="http://schemas.openxmlformats.org/officeDocument/2006/relationships/tags" Target="../tags/tag758.xml"/><Relationship Id="rId13" Type="http://schemas.openxmlformats.org/officeDocument/2006/relationships/tags" Target="../tags/tag763.xml"/><Relationship Id="rId18" Type="http://schemas.openxmlformats.org/officeDocument/2006/relationships/tags" Target="../tags/tag768.xml"/><Relationship Id="rId26" Type="http://schemas.openxmlformats.org/officeDocument/2006/relationships/tags" Target="../tags/tag776.xml"/><Relationship Id="rId3" Type="http://schemas.openxmlformats.org/officeDocument/2006/relationships/tags" Target="../tags/tag753.xml"/><Relationship Id="rId21" Type="http://schemas.openxmlformats.org/officeDocument/2006/relationships/tags" Target="../tags/tag771.xml"/><Relationship Id="rId7" Type="http://schemas.openxmlformats.org/officeDocument/2006/relationships/tags" Target="../tags/tag757.xml"/><Relationship Id="rId12" Type="http://schemas.openxmlformats.org/officeDocument/2006/relationships/tags" Target="../tags/tag762.xml"/><Relationship Id="rId17" Type="http://schemas.openxmlformats.org/officeDocument/2006/relationships/tags" Target="../tags/tag767.xml"/><Relationship Id="rId25" Type="http://schemas.openxmlformats.org/officeDocument/2006/relationships/tags" Target="../tags/tag775.xml"/><Relationship Id="rId2" Type="http://schemas.openxmlformats.org/officeDocument/2006/relationships/tags" Target="../tags/tag752.xml"/><Relationship Id="rId16" Type="http://schemas.openxmlformats.org/officeDocument/2006/relationships/tags" Target="../tags/tag766.xml"/><Relationship Id="rId20" Type="http://schemas.openxmlformats.org/officeDocument/2006/relationships/tags" Target="../tags/tag770.xml"/><Relationship Id="rId29" Type="http://schemas.openxmlformats.org/officeDocument/2006/relationships/slideLayout" Target="../slideLayouts/slideLayout7.xml"/><Relationship Id="rId1" Type="http://schemas.openxmlformats.org/officeDocument/2006/relationships/tags" Target="../tags/tag751.xml"/><Relationship Id="rId6" Type="http://schemas.openxmlformats.org/officeDocument/2006/relationships/tags" Target="../tags/tag756.xml"/><Relationship Id="rId11" Type="http://schemas.openxmlformats.org/officeDocument/2006/relationships/tags" Target="../tags/tag761.xml"/><Relationship Id="rId24" Type="http://schemas.openxmlformats.org/officeDocument/2006/relationships/tags" Target="../tags/tag774.xml"/><Relationship Id="rId32" Type="http://schemas.microsoft.com/office/2007/relationships/hdphoto" Target="../media/hdphoto1.wdp"/><Relationship Id="rId5" Type="http://schemas.openxmlformats.org/officeDocument/2006/relationships/tags" Target="../tags/tag755.xml"/><Relationship Id="rId15" Type="http://schemas.openxmlformats.org/officeDocument/2006/relationships/tags" Target="../tags/tag765.xml"/><Relationship Id="rId23" Type="http://schemas.openxmlformats.org/officeDocument/2006/relationships/tags" Target="../tags/tag773.xml"/><Relationship Id="rId28" Type="http://schemas.openxmlformats.org/officeDocument/2006/relationships/tags" Target="../tags/tag778.xml"/><Relationship Id="rId10" Type="http://schemas.openxmlformats.org/officeDocument/2006/relationships/tags" Target="../tags/tag760.xml"/><Relationship Id="rId19" Type="http://schemas.openxmlformats.org/officeDocument/2006/relationships/tags" Target="../tags/tag769.xml"/><Relationship Id="rId31" Type="http://schemas.openxmlformats.org/officeDocument/2006/relationships/image" Target="../media/image1.png"/><Relationship Id="rId4" Type="http://schemas.openxmlformats.org/officeDocument/2006/relationships/tags" Target="../tags/tag754.xml"/><Relationship Id="rId9" Type="http://schemas.openxmlformats.org/officeDocument/2006/relationships/tags" Target="../tags/tag759.xml"/><Relationship Id="rId14" Type="http://schemas.openxmlformats.org/officeDocument/2006/relationships/tags" Target="../tags/tag764.xml"/><Relationship Id="rId22" Type="http://schemas.openxmlformats.org/officeDocument/2006/relationships/tags" Target="../tags/tag772.xml"/><Relationship Id="rId27" Type="http://schemas.openxmlformats.org/officeDocument/2006/relationships/tags" Target="../tags/tag777.xml"/><Relationship Id="rId30"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0" y="635"/>
            <a:ext cx="12192635" cy="2045335"/>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Arial" panose="020B0604020202020204" pitchFamily="34" charset="0"/>
            </a:endParaRPr>
          </a:p>
        </p:txBody>
      </p:sp>
      <p:sp>
        <p:nvSpPr>
          <p:cNvPr id="4" name="圆角矩形 3"/>
          <p:cNvSpPr/>
          <p:nvPr>
            <p:custDataLst>
              <p:tags r:id="rId2"/>
            </p:custDataLst>
          </p:nvPr>
        </p:nvSpPr>
        <p:spPr>
          <a:xfrm>
            <a:off x="0" y="2599055"/>
            <a:ext cx="4036060" cy="156845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ea typeface="等线 Light" panose="02010600030101010101" charset="-122"/>
                <a:cs typeface="Arial" panose="020B0604020202020204" pitchFamily="34" charset="0"/>
              </a:rPr>
              <a:t>Time/Space Separation-Based Physics-Informed</a:t>
            </a:r>
          </a:p>
          <a:p>
            <a:pPr algn="ctr">
              <a:lnSpc>
                <a:spcPct val="150000"/>
              </a:lnSpc>
            </a:pPr>
            <a:r>
              <a:rPr lang="en-US" altLang="zh-CN" sz="1400" b="1" dirty="0">
                <a:solidFill>
                  <a:schemeClr val="bg1"/>
                </a:solidFill>
                <a:ea typeface="等线 Light" panose="02010600030101010101" charset="-122"/>
                <a:cs typeface="Arial" panose="020B0604020202020204" pitchFamily="34" charset="0"/>
              </a:rPr>
              <a:t>Machine Learning for Spatiotemporal Modeling</a:t>
            </a:r>
          </a:p>
          <a:p>
            <a:pPr algn="ctr">
              <a:lnSpc>
                <a:spcPct val="150000"/>
              </a:lnSpc>
            </a:pPr>
            <a:r>
              <a:rPr lang="en-US" altLang="zh-CN" sz="1400" b="1" dirty="0">
                <a:solidFill>
                  <a:schemeClr val="bg1"/>
                </a:solidFill>
                <a:ea typeface="等线 Light" panose="02010600030101010101" charset="-122"/>
                <a:cs typeface="Arial" panose="020B0604020202020204" pitchFamily="34" charset="0"/>
              </a:rPr>
              <a:t>of Distributed Parameter Systems</a:t>
            </a:r>
          </a:p>
        </p:txBody>
      </p:sp>
      <p:sp>
        <p:nvSpPr>
          <p:cNvPr id="17" name="文本框 16"/>
          <p:cNvSpPr txBox="1"/>
          <p:nvPr/>
        </p:nvSpPr>
        <p:spPr>
          <a:xfrm>
            <a:off x="309724" y="181266"/>
            <a:ext cx="11186276" cy="1654748"/>
          </a:xfrm>
          <a:prstGeom prst="rect">
            <a:avLst/>
          </a:prstGeom>
          <a:noFill/>
        </p:spPr>
        <p:txBody>
          <a:bodyPr wrap="square" rtlCol="0" anchor="t">
            <a:spAutoFit/>
          </a:bodyPr>
          <a:lstStyle/>
          <a:p>
            <a:pPr algn="ctr">
              <a:lnSpc>
                <a:spcPct val="150000"/>
              </a:lnSpc>
            </a:pPr>
            <a:r>
              <a:rPr lang="en-US" altLang="zh-CN" sz="3600" b="1" dirty="0">
                <a:solidFill>
                  <a:schemeClr val="bg1"/>
                </a:solidFill>
                <a:sym typeface="+mn-ea"/>
              </a:rPr>
              <a:t>Improving physics-informed neural networks </a:t>
            </a:r>
          </a:p>
          <a:p>
            <a:pPr algn="ctr">
              <a:lnSpc>
                <a:spcPct val="150000"/>
              </a:lnSpc>
            </a:pPr>
            <a:r>
              <a:rPr lang="en-US" altLang="zh-CN" sz="3600" b="1" dirty="0">
                <a:solidFill>
                  <a:schemeClr val="bg1"/>
                </a:solidFill>
                <a:sym typeface="+mn-ea"/>
              </a:rPr>
              <a:t>based on the deep neural network architecture</a:t>
            </a:r>
          </a:p>
        </p:txBody>
      </p:sp>
      <p:sp>
        <p:nvSpPr>
          <p:cNvPr id="2" name="文本框 1"/>
          <p:cNvSpPr txBox="1"/>
          <p:nvPr>
            <p:custDataLst>
              <p:tags r:id="rId3"/>
            </p:custDataLst>
          </p:nvPr>
        </p:nvSpPr>
        <p:spPr>
          <a:xfrm>
            <a:off x="1919605" y="2205355"/>
            <a:ext cx="422275" cy="436880"/>
          </a:xfrm>
          <a:prstGeom prst="rect">
            <a:avLst/>
          </a:prstGeom>
          <a:noFill/>
        </p:spPr>
        <p:txBody>
          <a:bodyPr wrap="none" rtlCol="0" anchor="t">
            <a:noAutofit/>
          </a:bodyPr>
          <a:lstStyle/>
          <a:p>
            <a:r>
              <a:rPr lang="zh-CN" altLang="en-US" b="1" dirty="0"/>
              <a:t>①</a:t>
            </a:r>
          </a:p>
        </p:txBody>
      </p:sp>
      <p:sp>
        <p:nvSpPr>
          <p:cNvPr id="3" name="文本框 2"/>
          <p:cNvSpPr txBox="1"/>
          <p:nvPr>
            <p:custDataLst>
              <p:tags r:id="rId4"/>
            </p:custDataLst>
          </p:nvPr>
        </p:nvSpPr>
        <p:spPr>
          <a:xfrm>
            <a:off x="6023321" y="2229983"/>
            <a:ext cx="415498" cy="369332"/>
          </a:xfrm>
          <a:prstGeom prst="rect">
            <a:avLst/>
          </a:prstGeom>
          <a:noFill/>
        </p:spPr>
        <p:txBody>
          <a:bodyPr wrap="none" rtlCol="0" anchor="t">
            <a:spAutoFit/>
          </a:bodyPr>
          <a:lstStyle/>
          <a:p>
            <a:r>
              <a:rPr lang="zh-CN" altLang="en-US" b="1" dirty="0"/>
              <a:t>②</a:t>
            </a:r>
          </a:p>
        </p:txBody>
      </p:sp>
      <p:sp>
        <p:nvSpPr>
          <p:cNvPr id="18" name="文本框 17"/>
          <p:cNvSpPr txBox="1"/>
          <p:nvPr>
            <p:custDataLst>
              <p:tags r:id="rId5"/>
            </p:custDataLst>
          </p:nvPr>
        </p:nvSpPr>
        <p:spPr>
          <a:xfrm>
            <a:off x="9983527" y="2205514"/>
            <a:ext cx="415498" cy="369332"/>
          </a:xfrm>
          <a:prstGeom prst="rect">
            <a:avLst/>
          </a:prstGeom>
          <a:noFill/>
        </p:spPr>
        <p:txBody>
          <a:bodyPr wrap="none" rtlCol="0" anchor="t">
            <a:spAutoFit/>
          </a:bodyPr>
          <a:lstStyle/>
          <a:p>
            <a:r>
              <a:rPr lang="zh-CN" altLang="en-US" b="1" dirty="0"/>
              <a:t>③</a:t>
            </a:r>
          </a:p>
        </p:txBody>
      </p:sp>
      <p:sp>
        <p:nvSpPr>
          <p:cNvPr id="19" name="文本框 18"/>
          <p:cNvSpPr txBox="1"/>
          <p:nvPr>
            <p:custDataLst>
              <p:tags r:id="rId6"/>
            </p:custDataLst>
          </p:nvPr>
        </p:nvSpPr>
        <p:spPr>
          <a:xfrm>
            <a:off x="2999593" y="4462772"/>
            <a:ext cx="415498" cy="369332"/>
          </a:xfrm>
          <a:prstGeom prst="rect">
            <a:avLst/>
          </a:prstGeom>
          <a:noFill/>
        </p:spPr>
        <p:txBody>
          <a:bodyPr wrap="none" rtlCol="0" anchor="t">
            <a:spAutoFit/>
          </a:bodyPr>
          <a:lstStyle/>
          <a:p>
            <a:r>
              <a:rPr lang="zh-CN" altLang="en-US" b="1" dirty="0"/>
              <a:t>④</a:t>
            </a:r>
          </a:p>
        </p:txBody>
      </p:sp>
      <p:sp>
        <p:nvSpPr>
          <p:cNvPr id="20" name="文本框 19"/>
          <p:cNvSpPr txBox="1"/>
          <p:nvPr>
            <p:custDataLst>
              <p:tags r:id="rId7"/>
            </p:custDataLst>
          </p:nvPr>
        </p:nvSpPr>
        <p:spPr>
          <a:xfrm>
            <a:off x="8688294" y="4462851"/>
            <a:ext cx="415498" cy="369332"/>
          </a:xfrm>
          <a:prstGeom prst="rect">
            <a:avLst/>
          </a:prstGeom>
          <a:noFill/>
        </p:spPr>
        <p:txBody>
          <a:bodyPr wrap="none" rtlCol="0" anchor="t">
            <a:spAutoFit/>
          </a:bodyPr>
          <a:lstStyle/>
          <a:p>
            <a:r>
              <a:rPr lang="zh-CN" altLang="en-US" b="1" dirty="0"/>
              <a:t>⑤</a:t>
            </a:r>
          </a:p>
        </p:txBody>
      </p:sp>
      <p:grpSp>
        <p:nvGrpSpPr>
          <p:cNvPr id="22" name="组合 21"/>
          <p:cNvGrpSpPr/>
          <p:nvPr/>
        </p:nvGrpSpPr>
        <p:grpSpPr>
          <a:xfrm>
            <a:off x="-1" y="6553200"/>
            <a:ext cx="12192001" cy="304800"/>
            <a:chOff x="0" y="6569404"/>
            <a:chExt cx="9144000" cy="288000"/>
          </a:xfrm>
        </p:grpSpPr>
        <p:sp>
          <p:nvSpPr>
            <p:cNvPr id="23" name="矩形 2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4" name="矩形 2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a:t>
            </a:fld>
            <a:endParaRPr lang="zh-HK" altLang="en-US" sz="1600" dirty="0">
              <a:solidFill>
                <a:schemeClr val="bg1"/>
              </a:solidFill>
            </a:endParaRPr>
          </a:p>
        </p:txBody>
      </p:sp>
      <p:sp>
        <p:nvSpPr>
          <p:cNvPr id="9" name="圆角矩形 8"/>
          <p:cNvSpPr/>
          <p:nvPr>
            <p:custDataLst>
              <p:tags r:id="rId8"/>
            </p:custDataLst>
          </p:nvPr>
        </p:nvSpPr>
        <p:spPr>
          <a:xfrm>
            <a:off x="4064635" y="2599055"/>
            <a:ext cx="4036060" cy="156845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ea typeface="等线 Light" panose="02010600030101010101" charset="-122"/>
                <a:cs typeface="Arial" panose="020B0604020202020204" pitchFamily="34" charset="0"/>
              </a:rPr>
              <a:t>Physics-Informed Adaptive-Weight NBeatsx for</a:t>
            </a:r>
          </a:p>
          <a:p>
            <a:pPr algn="ctr">
              <a:lnSpc>
                <a:spcPct val="150000"/>
              </a:lnSpc>
            </a:pPr>
            <a:r>
              <a:rPr lang="en-US" altLang="zh-CN" sz="1400" b="1" dirty="0">
                <a:solidFill>
                  <a:schemeClr val="bg1"/>
                </a:solidFill>
                <a:ea typeface="等线 Light" panose="02010600030101010101" charset="-122"/>
                <a:cs typeface="Arial" panose="020B0604020202020204" pitchFamily="34" charset="0"/>
              </a:rPr>
              <a:t>Short-Term Wind Power Forecasting</a:t>
            </a:r>
          </a:p>
        </p:txBody>
      </p:sp>
      <p:sp>
        <p:nvSpPr>
          <p:cNvPr id="10" name="圆角矩形 9"/>
          <p:cNvSpPr/>
          <p:nvPr>
            <p:custDataLst>
              <p:tags r:id="rId9"/>
            </p:custDataLst>
          </p:nvPr>
        </p:nvSpPr>
        <p:spPr>
          <a:xfrm>
            <a:off x="8129270" y="2574925"/>
            <a:ext cx="4036060" cy="156845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ea typeface="等线" panose="02010600030101010101" charset="-122"/>
                <a:cs typeface="Arial" panose="020B0604020202020204" pitchFamily="34" charset="0"/>
              </a:rPr>
              <a:t>Robust Power System State Estimation Using Physics-Informed Neural Networks</a:t>
            </a:r>
          </a:p>
        </p:txBody>
      </p:sp>
      <p:sp>
        <p:nvSpPr>
          <p:cNvPr id="12" name="圆角矩形 11"/>
          <p:cNvSpPr/>
          <p:nvPr>
            <p:custDataLst>
              <p:tags r:id="rId10"/>
            </p:custDataLst>
          </p:nvPr>
        </p:nvSpPr>
        <p:spPr>
          <a:xfrm>
            <a:off x="6239510" y="4832350"/>
            <a:ext cx="5449570" cy="156845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ea typeface="等线" panose="02010600030101010101" charset="-122"/>
                <a:cs typeface="Arial" panose="020B0604020202020204" pitchFamily="34" charset="0"/>
                <a:sym typeface="+mn-ea"/>
              </a:rPr>
              <a:t>Physics-Informed Passive Motion Paradigm</a:t>
            </a:r>
          </a:p>
          <a:p>
            <a:pPr algn="ctr">
              <a:lnSpc>
                <a:spcPct val="150000"/>
              </a:lnSpc>
            </a:pPr>
            <a:r>
              <a:rPr lang="en-US" altLang="zh-CN" sz="1400" b="1" dirty="0">
                <a:solidFill>
                  <a:schemeClr val="bg1"/>
                </a:solidFill>
                <a:ea typeface="等线" panose="02010600030101010101" charset="-122"/>
                <a:cs typeface="Arial" panose="020B0604020202020204" pitchFamily="34" charset="0"/>
                <a:sym typeface="+mn-ea"/>
              </a:rPr>
              <a:t> for Parallel Robots: A High-Precision </a:t>
            </a:r>
          </a:p>
          <a:p>
            <a:pPr algn="ctr">
              <a:lnSpc>
                <a:spcPct val="150000"/>
              </a:lnSpc>
            </a:pPr>
            <a:r>
              <a:rPr lang="en-US" altLang="zh-CN" sz="1400" b="1" dirty="0">
                <a:solidFill>
                  <a:schemeClr val="bg1"/>
                </a:solidFill>
                <a:ea typeface="等线" panose="02010600030101010101" charset="-122"/>
                <a:cs typeface="Arial" panose="020B0604020202020204" pitchFamily="34" charset="0"/>
                <a:sym typeface="+mn-ea"/>
              </a:rPr>
              <a:t>Motor-Primitives Framework</a:t>
            </a:r>
            <a:endParaRPr lang="en-US" altLang="zh-CN" sz="1400" b="1" dirty="0">
              <a:solidFill>
                <a:schemeClr val="bg1"/>
              </a:solidFill>
              <a:ea typeface="等线 Light" panose="02010600030101010101" charset="-122"/>
              <a:cs typeface="Arial" panose="020B0604020202020204" pitchFamily="34" charset="0"/>
            </a:endParaRPr>
          </a:p>
        </p:txBody>
      </p:sp>
      <p:sp>
        <p:nvSpPr>
          <p:cNvPr id="13" name="圆角矩形 12"/>
          <p:cNvSpPr/>
          <p:nvPr>
            <p:custDataLst>
              <p:tags r:id="rId11"/>
            </p:custDataLst>
          </p:nvPr>
        </p:nvSpPr>
        <p:spPr>
          <a:xfrm>
            <a:off x="480060" y="4832350"/>
            <a:ext cx="5449570" cy="156845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ea typeface="等线" panose="02010600030101010101" charset="-122"/>
                <a:cs typeface="Arial" panose="020B0604020202020204" pitchFamily="34" charset="0"/>
              </a:rPr>
              <a:t>Physics-Informed Evidential Network: A General</a:t>
            </a:r>
          </a:p>
          <a:p>
            <a:pPr algn="ctr">
              <a:lnSpc>
                <a:spcPct val="150000"/>
              </a:lnSpc>
            </a:pPr>
            <a:r>
              <a:rPr lang="en-US" altLang="zh-CN" sz="1400" b="1" dirty="0">
                <a:solidFill>
                  <a:schemeClr val="bg1"/>
                </a:solidFill>
                <a:ea typeface="等线" panose="02010600030101010101" charset="-122"/>
                <a:cs typeface="Arial" panose="020B0604020202020204" pitchFamily="34" charset="0"/>
              </a:rPr>
              <a:t>Framework for Uncertainty Evaluation in Nonlinear</a:t>
            </a:r>
          </a:p>
          <a:p>
            <a:pPr algn="ctr">
              <a:lnSpc>
                <a:spcPct val="150000"/>
              </a:lnSpc>
            </a:pPr>
            <a:r>
              <a:rPr lang="en-US" altLang="zh-CN" sz="1400" b="1" dirty="0">
                <a:solidFill>
                  <a:schemeClr val="bg1"/>
                </a:solidFill>
                <a:ea typeface="等线" panose="02010600030101010101" charset="-122"/>
                <a:cs typeface="Arial" panose="020B0604020202020204" pitchFamily="34" charset="0"/>
              </a:rPr>
              <a:t>Dynamic Measurement Systems</a:t>
            </a:r>
          </a:p>
        </p:txBody>
      </p:sp>
      <p:sp>
        <p:nvSpPr>
          <p:cNvPr id="5" name="圆角矩形 3">
            <a:extLst>
              <a:ext uri="{FF2B5EF4-FFF2-40B4-BE49-F238E27FC236}">
                <a16:creationId xmlns:a16="http://schemas.microsoft.com/office/drawing/2014/main" id="{A94AE021-C0EA-12C7-C660-C64E08770CC3}"/>
              </a:ext>
            </a:extLst>
          </p:cNvPr>
          <p:cNvSpPr/>
          <p:nvPr>
            <p:custDataLst>
              <p:tags r:id="rId12"/>
            </p:custDataLst>
          </p:nvPr>
        </p:nvSpPr>
        <p:spPr>
          <a:xfrm>
            <a:off x="-4519" y="2578736"/>
            <a:ext cx="4036060" cy="156845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ea typeface="等线 Light" panose="02010600030101010101" charset="-122"/>
                <a:cs typeface="Arial" panose="020B0604020202020204" pitchFamily="34" charset="0"/>
              </a:rPr>
              <a:t>Time/Space Separation-Based Physics-Informed</a:t>
            </a:r>
          </a:p>
          <a:p>
            <a:pPr algn="ctr">
              <a:lnSpc>
                <a:spcPct val="150000"/>
              </a:lnSpc>
            </a:pPr>
            <a:r>
              <a:rPr lang="en-US" altLang="zh-CN" sz="1400" b="1" dirty="0">
                <a:solidFill>
                  <a:schemeClr val="bg1"/>
                </a:solidFill>
                <a:ea typeface="等线 Light" panose="02010600030101010101" charset="-122"/>
                <a:cs typeface="Arial" panose="020B0604020202020204" pitchFamily="34" charset="0"/>
              </a:rPr>
              <a:t>Machine Learning for Spatiotemporal Modeling</a:t>
            </a:r>
          </a:p>
          <a:p>
            <a:pPr algn="ctr">
              <a:lnSpc>
                <a:spcPct val="150000"/>
              </a:lnSpc>
            </a:pPr>
            <a:r>
              <a:rPr lang="en-US" altLang="zh-CN" sz="1400" b="1" dirty="0">
                <a:solidFill>
                  <a:schemeClr val="bg1"/>
                </a:solidFill>
                <a:ea typeface="等线 Light" panose="02010600030101010101" charset="-122"/>
                <a:cs typeface="Arial" panose="020B0604020202020204" pitchFamily="34" charset="0"/>
              </a:rPr>
              <a:t>of Distributed Parameter Systems</a:t>
            </a:r>
          </a:p>
        </p:txBody>
      </p:sp>
      <p:sp>
        <p:nvSpPr>
          <p:cNvPr id="7" name="圆角矩形 8">
            <a:extLst>
              <a:ext uri="{FF2B5EF4-FFF2-40B4-BE49-F238E27FC236}">
                <a16:creationId xmlns:a16="http://schemas.microsoft.com/office/drawing/2014/main" id="{AF9D74C6-CFAD-8A2D-FC52-44D54BAE42FD}"/>
              </a:ext>
            </a:extLst>
          </p:cNvPr>
          <p:cNvSpPr/>
          <p:nvPr>
            <p:custDataLst>
              <p:tags r:id="rId13"/>
            </p:custDataLst>
          </p:nvPr>
        </p:nvSpPr>
        <p:spPr>
          <a:xfrm>
            <a:off x="4060116" y="2578736"/>
            <a:ext cx="4036060" cy="156845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ea typeface="等线 Light" panose="02010600030101010101" charset="-122"/>
                <a:cs typeface="Arial" panose="020B0604020202020204" pitchFamily="34" charset="0"/>
              </a:rPr>
              <a:t>Physics-Informed Adaptive-Weight NBeatsx for</a:t>
            </a:r>
          </a:p>
          <a:p>
            <a:pPr algn="ctr">
              <a:lnSpc>
                <a:spcPct val="150000"/>
              </a:lnSpc>
            </a:pPr>
            <a:r>
              <a:rPr lang="en-US" altLang="zh-CN" sz="1400" b="1" dirty="0">
                <a:solidFill>
                  <a:schemeClr val="bg1"/>
                </a:solidFill>
                <a:ea typeface="等线 Light" panose="02010600030101010101" charset="-122"/>
                <a:cs typeface="Arial" panose="020B0604020202020204" pitchFamily="34" charset="0"/>
              </a:rPr>
              <a:t>Short-Term Wind Power Forecasting</a:t>
            </a:r>
          </a:p>
        </p:txBody>
      </p:sp>
      <p:sp>
        <p:nvSpPr>
          <p:cNvPr id="8" name="圆角矩形 9">
            <a:extLst>
              <a:ext uri="{FF2B5EF4-FFF2-40B4-BE49-F238E27FC236}">
                <a16:creationId xmlns:a16="http://schemas.microsoft.com/office/drawing/2014/main" id="{4E6D06DC-6204-CFAE-89CB-E4AF96D2D7CB}"/>
              </a:ext>
            </a:extLst>
          </p:cNvPr>
          <p:cNvSpPr/>
          <p:nvPr>
            <p:custDataLst>
              <p:tags r:id="rId14"/>
            </p:custDataLst>
          </p:nvPr>
        </p:nvSpPr>
        <p:spPr>
          <a:xfrm>
            <a:off x="8124751" y="2554606"/>
            <a:ext cx="4036060" cy="156845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ea typeface="等线" panose="02010600030101010101" charset="-122"/>
                <a:cs typeface="Arial" panose="020B0604020202020204" pitchFamily="34" charset="0"/>
              </a:rPr>
              <a:t>Robust Power System State Estimation Using Physics-Informed Neural Networks</a:t>
            </a:r>
          </a:p>
        </p:txBody>
      </p:sp>
      <p:sp>
        <p:nvSpPr>
          <p:cNvPr id="11" name="圆角矩形 11">
            <a:extLst>
              <a:ext uri="{FF2B5EF4-FFF2-40B4-BE49-F238E27FC236}">
                <a16:creationId xmlns:a16="http://schemas.microsoft.com/office/drawing/2014/main" id="{1BE63008-1439-7DFC-EB7E-1F48B343054B}"/>
              </a:ext>
            </a:extLst>
          </p:cNvPr>
          <p:cNvSpPr/>
          <p:nvPr>
            <p:custDataLst>
              <p:tags r:id="rId15"/>
            </p:custDataLst>
          </p:nvPr>
        </p:nvSpPr>
        <p:spPr>
          <a:xfrm>
            <a:off x="6234991" y="4812031"/>
            <a:ext cx="5449570" cy="156845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ea typeface="等线" panose="02010600030101010101" charset="-122"/>
                <a:cs typeface="Arial" panose="020B0604020202020204" pitchFamily="34" charset="0"/>
                <a:sym typeface="+mn-ea"/>
              </a:rPr>
              <a:t>Physics-Informed Passive Motion Paradigm</a:t>
            </a:r>
          </a:p>
          <a:p>
            <a:pPr algn="ctr">
              <a:lnSpc>
                <a:spcPct val="150000"/>
              </a:lnSpc>
            </a:pPr>
            <a:r>
              <a:rPr lang="en-US" altLang="zh-CN" sz="1400" b="1" dirty="0">
                <a:solidFill>
                  <a:schemeClr val="bg1"/>
                </a:solidFill>
                <a:ea typeface="等线" panose="02010600030101010101" charset="-122"/>
                <a:cs typeface="Arial" panose="020B0604020202020204" pitchFamily="34" charset="0"/>
                <a:sym typeface="+mn-ea"/>
              </a:rPr>
              <a:t> for Parallel Robots: A High-Precision </a:t>
            </a:r>
          </a:p>
          <a:p>
            <a:pPr algn="ctr">
              <a:lnSpc>
                <a:spcPct val="150000"/>
              </a:lnSpc>
            </a:pPr>
            <a:r>
              <a:rPr lang="en-US" altLang="zh-CN" sz="1400" b="1" dirty="0">
                <a:solidFill>
                  <a:schemeClr val="bg1"/>
                </a:solidFill>
                <a:ea typeface="等线" panose="02010600030101010101" charset="-122"/>
                <a:cs typeface="Arial" panose="020B0604020202020204" pitchFamily="34" charset="0"/>
                <a:sym typeface="+mn-ea"/>
              </a:rPr>
              <a:t>Motor-Primitives Framework</a:t>
            </a:r>
            <a:endParaRPr lang="en-US" altLang="zh-CN" sz="1400" b="1" dirty="0">
              <a:solidFill>
                <a:schemeClr val="bg1"/>
              </a:solidFill>
              <a:ea typeface="等线 Light" panose="02010600030101010101" charset="-122"/>
              <a:cs typeface="Arial" panose="020B0604020202020204" pitchFamily="34" charset="0"/>
            </a:endParaRPr>
          </a:p>
        </p:txBody>
      </p:sp>
      <p:sp>
        <p:nvSpPr>
          <p:cNvPr id="14" name="圆角矩形 12">
            <a:extLst>
              <a:ext uri="{FF2B5EF4-FFF2-40B4-BE49-F238E27FC236}">
                <a16:creationId xmlns:a16="http://schemas.microsoft.com/office/drawing/2014/main" id="{F22922CA-3B01-81E4-5BBC-A8F5330F9015}"/>
              </a:ext>
            </a:extLst>
          </p:cNvPr>
          <p:cNvSpPr/>
          <p:nvPr>
            <p:custDataLst>
              <p:tags r:id="rId16"/>
            </p:custDataLst>
          </p:nvPr>
        </p:nvSpPr>
        <p:spPr>
          <a:xfrm>
            <a:off x="475541" y="4812031"/>
            <a:ext cx="5449570" cy="156845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ea typeface="等线" panose="02010600030101010101" charset="-122"/>
                <a:cs typeface="Arial" panose="020B0604020202020204" pitchFamily="34" charset="0"/>
              </a:rPr>
              <a:t>Physics-Informed Evidential Network: A General</a:t>
            </a:r>
          </a:p>
          <a:p>
            <a:pPr algn="ctr">
              <a:lnSpc>
                <a:spcPct val="150000"/>
              </a:lnSpc>
            </a:pPr>
            <a:r>
              <a:rPr lang="en-US" altLang="zh-CN" sz="1400" b="1" dirty="0">
                <a:solidFill>
                  <a:schemeClr val="bg1"/>
                </a:solidFill>
                <a:ea typeface="等线" panose="02010600030101010101" charset="-122"/>
                <a:cs typeface="Arial" panose="020B0604020202020204" pitchFamily="34" charset="0"/>
              </a:rPr>
              <a:t>Framework for Uncertainty Evaluation in Nonlinear</a:t>
            </a:r>
          </a:p>
          <a:p>
            <a:pPr algn="ctr">
              <a:lnSpc>
                <a:spcPct val="150000"/>
              </a:lnSpc>
            </a:pPr>
            <a:r>
              <a:rPr lang="en-US" altLang="zh-CN" sz="1400" b="1" dirty="0">
                <a:solidFill>
                  <a:schemeClr val="bg1"/>
                </a:solidFill>
                <a:ea typeface="等线" panose="02010600030101010101" charset="-122"/>
                <a:cs typeface="Arial" panose="020B0604020202020204" pitchFamily="34" charset="0"/>
              </a:rPr>
              <a:t>Dynamic Measurement Systems</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50000"/>
              </a:lnSpc>
            </a:pPr>
            <a:endParaRPr lang="zh-CN" altLang="en-US" sz="2400">
              <a:latin typeface="Arial" panose="020B0604020202020204" pitchFamily="34" charset="0"/>
              <a:cs typeface="Arial" panose="020B0604020202020204" pitchFamily="34" charset="0"/>
            </a:endParaRPr>
          </a:p>
        </p:txBody>
      </p:sp>
      <p:sp>
        <p:nvSpPr>
          <p:cNvPr id="9" name="矩形 8"/>
          <p:cNvSpPr/>
          <p:nvPr/>
        </p:nvSpPr>
        <p:spPr>
          <a:xfrm>
            <a:off x="11807825" y="6383655"/>
            <a:ext cx="384175" cy="645160"/>
          </a:xfrm>
          <a:prstGeom prst="rect">
            <a:avLst/>
          </a:prstGeom>
          <a:solidFill>
            <a:srgbClr val="0174AB"/>
          </a:solidFill>
        </p:spPr>
        <p:txBody>
          <a:bodyPr wrap="square" anchor="ctr">
            <a:spAutoFit/>
          </a:bodyPr>
          <a:lstStyle/>
          <a:p>
            <a:pPr algn="ctr" fontAlgn="auto">
              <a:lnSpc>
                <a:spcPct val="150000"/>
              </a:lnSpc>
            </a:pPr>
            <a:endParaRPr lang="en-US" altLang="zh-CN" sz="2400" dirty="0">
              <a:solidFill>
                <a:schemeClr val="bg1"/>
              </a:solidFill>
              <a:latin typeface="Times New Roman" panose="02020603050405020304" pitchFamily="18" charset="0"/>
              <a:cs typeface="Times New Roman" panose="02020603050405020304" pitchFamily="18" charset="0"/>
            </a:endParaRPr>
          </a:p>
        </p:txBody>
      </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pPr>
            <a:fld id="{8592E714-8771-4256-B120-A1444CD7D5F3}" type="slidenum">
              <a:rPr lang="zh-HK" altLang="en-US" sz="2400" smtClean="0">
                <a:solidFill>
                  <a:schemeClr val="bg1"/>
                </a:solidFill>
              </a:rPr>
              <a:t>10</a:t>
            </a:fld>
            <a:endParaRPr lang="zh-HK" altLang="en-US" sz="2400" dirty="0">
              <a:solidFill>
                <a:schemeClr val="bg1"/>
              </a:solidFill>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 name="文本框 2"/>
          <p:cNvSpPr txBox="1"/>
          <p:nvPr/>
        </p:nvSpPr>
        <p:spPr>
          <a:xfrm>
            <a:off x="21488" y="55940"/>
            <a:ext cx="6539897"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p>
        </p:txBody>
      </p:sp>
      <p:pic>
        <p:nvPicPr>
          <p:cNvPr id="2" name="图片 1"/>
          <p:cNvPicPr>
            <a:picLocks noChangeAspect="1"/>
          </p:cNvPicPr>
          <p:nvPr/>
        </p:nvPicPr>
        <p:blipFill>
          <a:blip r:embed="rId3"/>
          <a:stretch>
            <a:fillRect/>
          </a:stretch>
        </p:blipFill>
        <p:spPr>
          <a:xfrm>
            <a:off x="480060" y="981075"/>
            <a:ext cx="7157720" cy="493395"/>
          </a:xfrm>
          <a:prstGeom prst="rect">
            <a:avLst/>
          </a:prstGeom>
        </p:spPr>
      </p:pic>
      <p:sp>
        <p:nvSpPr>
          <p:cNvPr id="6" name="文本框 5"/>
          <p:cNvSpPr txBox="1"/>
          <p:nvPr/>
        </p:nvSpPr>
        <p:spPr>
          <a:xfrm>
            <a:off x="913130" y="1599565"/>
            <a:ext cx="4610878" cy="400110"/>
          </a:xfrm>
          <a:prstGeom prst="rect">
            <a:avLst/>
          </a:prstGeom>
          <a:noFill/>
        </p:spPr>
        <p:txBody>
          <a:bodyPr wrap="square" rtlCol="0">
            <a:spAutoFit/>
          </a:bodyPr>
          <a:lstStyle/>
          <a:p>
            <a:r>
              <a:rPr lang="en-US" altLang="zh-CN" sz="2000" dirty="0"/>
              <a:t>(a) the time/space separation </a:t>
            </a:r>
          </a:p>
        </p:txBody>
      </p:sp>
      <p:pic>
        <p:nvPicPr>
          <p:cNvPr id="10" name="图片 9"/>
          <p:cNvPicPr>
            <a:picLocks noChangeAspect="1"/>
          </p:cNvPicPr>
          <p:nvPr/>
        </p:nvPicPr>
        <p:blipFill>
          <a:blip r:embed="rId4"/>
          <a:srcRect r="38836" b="12555"/>
          <a:stretch>
            <a:fillRect/>
          </a:stretch>
        </p:blipFill>
        <p:spPr>
          <a:xfrm>
            <a:off x="1271905" y="2203914"/>
            <a:ext cx="2920888" cy="730452"/>
          </a:xfrm>
          <a:prstGeom prst="rect">
            <a:avLst/>
          </a:prstGeom>
        </p:spPr>
      </p:pic>
      <p:sp>
        <p:nvSpPr>
          <p:cNvPr id="13" name="文本框 12"/>
          <p:cNvSpPr txBox="1"/>
          <p:nvPr/>
        </p:nvSpPr>
        <p:spPr>
          <a:xfrm>
            <a:off x="928370" y="3203668"/>
            <a:ext cx="5162022" cy="400110"/>
          </a:xfrm>
          <a:prstGeom prst="rect">
            <a:avLst/>
          </a:prstGeom>
          <a:noFill/>
        </p:spPr>
        <p:txBody>
          <a:bodyPr wrap="square" rtlCol="0">
            <a:spAutoFit/>
          </a:bodyPr>
          <a:lstStyle/>
          <a:p>
            <a:r>
              <a:rPr lang="en-US" altLang="zh-CN" sz="2000" dirty="0"/>
              <a:t>(b) Extraction of Spatial Physical Information</a:t>
            </a:r>
            <a:endParaRPr lang="zh-CN" altLang="en-US" sz="2000" dirty="0"/>
          </a:p>
        </p:txBody>
      </p:sp>
      <p:pic>
        <p:nvPicPr>
          <p:cNvPr id="14" name="图片 13"/>
          <p:cNvPicPr>
            <a:picLocks noChangeAspect="1"/>
          </p:cNvPicPr>
          <p:nvPr/>
        </p:nvPicPr>
        <p:blipFill>
          <a:blip r:embed="rId5"/>
          <a:stretch>
            <a:fillRect/>
          </a:stretch>
        </p:blipFill>
        <p:spPr>
          <a:xfrm>
            <a:off x="1271905" y="3859650"/>
            <a:ext cx="3022077" cy="505350"/>
          </a:xfrm>
          <a:prstGeom prst="rect">
            <a:avLst/>
          </a:prstGeom>
        </p:spPr>
      </p:pic>
      <p:pic>
        <p:nvPicPr>
          <p:cNvPr id="15" name="图片 14"/>
          <p:cNvPicPr>
            <a:picLocks noChangeAspect="1"/>
          </p:cNvPicPr>
          <p:nvPr/>
        </p:nvPicPr>
        <p:blipFill>
          <a:blip r:embed="rId6"/>
          <a:stretch>
            <a:fillRect/>
          </a:stretch>
        </p:blipFill>
        <p:spPr>
          <a:xfrm>
            <a:off x="1274119" y="4504814"/>
            <a:ext cx="2789865" cy="364186"/>
          </a:xfrm>
          <a:prstGeom prst="rect">
            <a:avLst/>
          </a:prstGeom>
        </p:spPr>
      </p:pic>
      <p:pic>
        <p:nvPicPr>
          <p:cNvPr id="20" name="图片 19"/>
          <p:cNvPicPr>
            <a:picLocks noChangeAspect="1"/>
          </p:cNvPicPr>
          <p:nvPr/>
        </p:nvPicPr>
        <p:blipFill>
          <a:blip r:embed="rId7"/>
          <a:stretch>
            <a:fillRect/>
          </a:stretch>
        </p:blipFill>
        <p:spPr>
          <a:xfrm>
            <a:off x="1200785" y="4931627"/>
            <a:ext cx="2992008" cy="657373"/>
          </a:xfrm>
          <a:prstGeom prst="rect">
            <a:avLst/>
          </a:prstGeom>
        </p:spPr>
      </p:pic>
      <p:sp>
        <p:nvSpPr>
          <p:cNvPr id="21" name="文本框 20"/>
          <p:cNvSpPr txBox="1"/>
          <p:nvPr/>
        </p:nvSpPr>
        <p:spPr>
          <a:xfrm>
            <a:off x="6574789" y="1668780"/>
            <a:ext cx="5832761" cy="400110"/>
          </a:xfrm>
          <a:prstGeom prst="rect">
            <a:avLst/>
          </a:prstGeom>
          <a:noFill/>
        </p:spPr>
        <p:txBody>
          <a:bodyPr wrap="square" rtlCol="0">
            <a:spAutoFit/>
          </a:bodyPr>
          <a:lstStyle/>
          <a:p>
            <a:r>
              <a:rPr lang="en-US" altLang="zh-CN" sz="2000" dirty="0"/>
              <a:t>(c) Extraction of Temporal Physical Information</a:t>
            </a:r>
          </a:p>
        </p:txBody>
      </p:sp>
      <p:pic>
        <p:nvPicPr>
          <p:cNvPr id="22" name="图片 21"/>
          <p:cNvPicPr>
            <a:picLocks noChangeAspect="1"/>
          </p:cNvPicPr>
          <p:nvPr/>
        </p:nvPicPr>
        <p:blipFill>
          <a:blip r:embed="rId8"/>
          <a:stretch>
            <a:fillRect/>
          </a:stretch>
        </p:blipFill>
        <p:spPr>
          <a:xfrm>
            <a:off x="7378558" y="2394793"/>
            <a:ext cx="3221894" cy="879086"/>
          </a:xfrm>
          <a:prstGeom prst="rect">
            <a:avLst/>
          </a:prstGeom>
        </p:spPr>
      </p:pic>
      <p:pic>
        <p:nvPicPr>
          <p:cNvPr id="23" name="图片 22"/>
          <p:cNvPicPr>
            <a:picLocks noChangeAspect="1"/>
          </p:cNvPicPr>
          <p:nvPr/>
        </p:nvPicPr>
        <p:blipFill>
          <a:blip r:embed="rId9"/>
          <a:stretch>
            <a:fillRect/>
          </a:stretch>
        </p:blipFill>
        <p:spPr>
          <a:xfrm>
            <a:off x="6960234" y="3627089"/>
            <a:ext cx="4710610" cy="1458046"/>
          </a:xfrm>
          <a:prstGeom prst="rect">
            <a:avLst/>
          </a:prstGeom>
        </p:spPr>
      </p:pic>
      <p:pic>
        <p:nvPicPr>
          <p:cNvPr id="24" name="图片 23"/>
          <p:cNvPicPr>
            <a:picLocks noChangeAspect="1"/>
          </p:cNvPicPr>
          <p:nvPr/>
        </p:nvPicPr>
        <p:blipFill>
          <a:blip r:embed="rId10"/>
          <a:stretch>
            <a:fillRect/>
          </a:stretch>
        </p:blipFill>
        <p:spPr>
          <a:xfrm>
            <a:off x="7180223" y="5157135"/>
            <a:ext cx="3436383" cy="1151865"/>
          </a:xfrm>
          <a:prstGeom prst="rect">
            <a:avLst/>
          </a:prstGeom>
        </p:spPr>
      </p:pic>
      <p:pic>
        <p:nvPicPr>
          <p:cNvPr id="4" name="图片 3"/>
          <p:cNvPicPr>
            <a:picLocks noChangeAspect="1"/>
          </p:cNvPicPr>
          <p:nvPr/>
        </p:nvPicPr>
        <p:blipFill>
          <a:blip r:embed="rId3"/>
          <a:stretch>
            <a:fillRect/>
          </a:stretch>
        </p:blipFill>
        <p:spPr>
          <a:xfrm>
            <a:off x="485124" y="985570"/>
            <a:ext cx="7157720" cy="493395"/>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50000"/>
              </a:lnSpc>
            </a:pPr>
            <a:endParaRPr lang="zh-CN" altLang="en-US" sz="2400">
              <a:latin typeface="Arial" panose="020B0604020202020204" pitchFamily="34" charset="0"/>
              <a:cs typeface="Arial" panose="020B0604020202020204" pitchFamily="34" charset="0"/>
            </a:endParaRPr>
          </a:p>
        </p:txBody>
      </p:sp>
      <p:sp>
        <p:nvSpPr>
          <p:cNvPr id="9" name="矩形 8"/>
          <p:cNvSpPr/>
          <p:nvPr/>
        </p:nvSpPr>
        <p:spPr>
          <a:xfrm>
            <a:off x="11807825" y="6383655"/>
            <a:ext cx="384175" cy="645160"/>
          </a:xfrm>
          <a:prstGeom prst="rect">
            <a:avLst/>
          </a:prstGeom>
          <a:solidFill>
            <a:srgbClr val="0174AB"/>
          </a:solidFill>
        </p:spPr>
        <p:txBody>
          <a:bodyPr wrap="square" anchor="ctr">
            <a:spAutoFit/>
          </a:bodyPr>
          <a:lstStyle/>
          <a:p>
            <a:pPr algn="ctr" fontAlgn="auto">
              <a:lnSpc>
                <a:spcPct val="150000"/>
              </a:lnSpc>
            </a:pPr>
            <a:endParaRPr lang="en-US" altLang="zh-CN" sz="2400" dirty="0">
              <a:solidFill>
                <a:schemeClr val="bg1"/>
              </a:solidFill>
              <a:latin typeface="Times New Roman" panose="02020603050405020304" pitchFamily="18" charset="0"/>
              <a:cs typeface="Times New Roman" panose="02020603050405020304" pitchFamily="18" charset="0"/>
            </a:endParaRPr>
          </a:p>
        </p:txBody>
      </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pPr>
            <a:fld id="{8592E714-8771-4256-B120-A1444CD7D5F3}" type="slidenum">
              <a:rPr lang="zh-HK" altLang="en-US" sz="2400" smtClean="0">
                <a:solidFill>
                  <a:schemeClr val="bg1"/>
                </a:solidFill>
              </a:rPr>
              <a:t>11</a:t>
            </a:fld>
            <a:endParaRPr lang="zh-HK" altLang="en-US" sz="2400" dirty="0">
              <a:solidFill>
                <a:schemeClr val="bg1"/>
              </a:solidFill>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 name="文本框 2"/>
          <p:cNvSpPr txBox="1"/>
          <p:nvPr/>
        </p:nvSpPr>
        <p:spPr>
          <a:xfrm>
            <a:off x="21488" y="55940"/>
            <a:ext cx="6539897"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p>
        </p:txBody>
      </p:sp>
      <p:pic>
        <p:nvPicPr>
          <p:cNvPr id="4" name="图片 3"/>
          <p:cNvPicPr>
            <a:picLocks noChangeAspect="1"/>
          </p:cNvPicPr>
          <p:nvPr/>
        </p:nvPicPr>
        <p:blipFill>
          <a:blip r:embed="rId3"/>
          <a:stretch>
            <a:fillRect/>
          </a:stretch>
        </p:blipFill>
        <p:spPr>
          <a:xfrm>
            <a:off x="335915" y="764540"/>
            <a:ext cx="3041015" cy="411480"/>
          </a:xfrm>
          <a:prstGeom prst="rect">
            <a:avLst/>
          </a:prstGeom>
        </p:spPr>
      </p:pic>
      <p:sp>
        <p:nvSpPr>
          <p:cNvPr id="7" name="文本框 6"/>
          <p:cNvSpPr txBox="1"/>
          <p:nvPr/>
        </p:nvSpPr>
        <p:spPr>
          <a:xfrm>
            <a:off x="480060" y="1197000"/>
            <a:ext cx="4064000" cy="400110"/>
          </a:xfrm>
          <a:prstGeom prst="rect">
            <a:avLst/>
          </a:prstGeom>
          <a:noFill/>
        </p:spPr>
        <p:txBody>
          <a:bodyPr wrap="square" rtlCol="0">
            <a:spAutoFit/>
          </a:bodyPr>
          <a:lstStyle/>
          <a:p>
            <a:r>
              <a:rPr lang="en-US" altLang="zh-CN" sz="2000"/>
              <a:t>1) Network Architecture</a:t>
            </a:r>
          </a:p>
        </p:txBody>
      </p:sp>
      <p:sp>
        <p:nvSpPr>
          <p:cNvPr id="12" name="文本框 11"/>
          <p:cNvSpPr txBox="1"/>
          <p:nvPr/>
        </p:nvSpPr>
        <p:spPr>
          <a:xfrm>
            <a:off x="767080" y="1572285"/>
            <a:ext cx="9512300" cy="400110"/>
          </a:xfrm>
          <a:prstGeom prst="rect">
            <a:avLst/>
          </a:prstGeom>
          <a:noFill/>
        </p:spPr>
        <p:txBody>
          <a:bodyPr wrap="square" rtlCol="0">
            <a:spAutoFit/>
          </a:bodyPr>
          <a:lstStyle/>
          <a:p>
            <a:r>
              <a:rPr lang="en-US" altLang="zh-CN" sz="2000" dirty="0"/>
              <a:t>a) the fully connected neural network (FCNN) part and b) the loss function part.</a:t>
            </a:r>
          </a:p>
        </p:txBody>
      </p:sp>
      <p:pic>
        <p:nvPicPr>
          <p:cNvPr id="13" name="图片 12"/>
          <p:cNvPicPr>
            <a:picLocks noChangeAspect="1"/>
          </p:cNvPicPr>
          <p:nvPr/>
        </p:nvPicPr>
        <p:blipFill>
          <a:blip r:embed="rId4"/>
          <a:stretch>
            <a:fillRect/>
          </a:stretch>
        </p:blipFill>
        <p:spPr>
          <a:xfrm>
            <a:off x="624205" y="2028304"/>
            <a:ext cx="11556988" cy="4393451"/>
          </a:xfrm>
          <a:prstGeom prst="rect">
            <a:avLst/>
          </a:prstGeom>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50000"/>
              </a:lnSpc>
            </a:pPr>
            <a:endParaRPr lang="zh-CN" altLang="en-US" sz="2400">
              <a:latin typeface="Arial" panose="020B0604020202020204" pitchFamily="34" charset="0"/>
              <a:cs typeface="Arial" panose="020B0604020202020204" pitchFamily="34" charset="0"/>
            </a:endParaRPr>
          </a:p>
        </p:txBody>
      </p:sp>
      <p:sp>
        <p:nvSpPr>
          <p:cNvPr id="9" name="矩形 8"/>
          <p:cNvSpPr/>
          <p:nvPr/>
        </p:nvSpPr>
        <p:spPr>
          <a:xfrm>
            <a:off x="11807825" y="6383655"/>
            <a:ext cx="384175" cy="645160"/>
          </a:xfrm>
          <a:prstGeom prst="rect">
            <a:avLst/>
          </a:prstGeom>
          <a:solidFill>
            <a:srgbClr val="0174AB"/>
          </a:solidFill>
        </p:spPr>
        <p:txBody>
          <a:bodyPr wrap="square" anchor="ctr">
            <a:spAutoFit/>
          </a:bodyPr>
          <a:lstStyle/>
          <a:p>
            <a:pPr algn="ctr" fontAlgn="auto">
              <a:lnSpc>
                <a:spcPct val="150000"/>
              </a:lnSpc>
            </a:pPr>
            <a:endParaRPr lang="en-US" altLang="zh-CN" sz="2400" dirty="0">
              <a:solidFill>
                <a:schemeClr val="bg1"/>
              </a:solidFill>
              <a:latin typeface="Times New Roman" panose="02020603050405020304" pitchFamily="18" charset="0"/>
              <a:cs typeface="Times New Roman" panose="02020603050405020304" pitchFamily="18" charset="0"/>
            </a:endParaRPr>
          </a:p>
        </p:txBody>
      </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pPr>
            <a:fld id="{8592E714-8771-4256-B120-A1444CD7D5F3}" type="slidenum">
              <a:rPr lang="zh-HK" altLang="en-US" sz="2400" smtClean="0">
                <a:solidFill>
                  <a:schemeClr val="bg1"/>
                </a:solidFill>
              </a:rPr>
              <a:t>12</a:t>
            </a:fld>
            <a:endParaRPr lang="zh-HK" altLang="en-US" sz="2400" dirty="0">
              <a:solidFill>
                <a:schemeClr val="bg1"/>
              </a:solidFill>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 name="文本框 2"/>
          <p:cNvSpPr txBox="1"/>
          <p:nvPr/>
        </p:nvSpPr>
        <p:spPr>
          <a:xfrm>
            <a:off x="21488" y="55940"/>
            <a:ext cx="6539897"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p>
        </p:txBody>
      </p:sp>
      <p:pic>
        <p:nvPicPr>
          <p:cNvPr id="4" name="图片 3"/>
          <p:cNvPicPr>
            <a:picLocks noChangeAspect="1"/>
          </p:cNvPicPr>
          <p:nvPr/>
        </p:nvPicPr>
        <p:blipFill>
          <a:blip r:embed="rId3"/>
          <a:stretch>
            <a:fillRect/>
          </a:stretch>
        </p:blipFill>
        <p:spPr>
          <a:xfrm>
            <a:off x="745670" y="936233"/>
            <a:ext cx="5804361" cy="481593"/>
          </a:xfrm>
          <a:prstGeom prst="rect">
            <a:avLst/>
          </a:prstGeom>
        </p:spPr>
      </p:pic>
      <p:pic>
        <p:nvPicPr>
          <p:cNvPr id="7" name="图片 6"/>
          <p:cNvPicPr/>
          <p:nvPr/>
        </p:nvPicPr>
        <p:blipFill>
          <a:blip r:embed="rId4"/>
          <a:srcRect r="22064"/>
          <a:stretch>
            <a:fillRect/>
          </a:stretch>
        </p:blipFill>
        <p:spPr>
          <a:xfrm>
            <a:off x="1210242" y="1850885"/>
            <a:ext cx="4679605" cy="1234083"/>
          </a:xfrm>
          <a:prstGeom prst="rect">
            <a:avLst/>
          </a:prstGeom>
        </p:spPr>
      </p:pic>
      <p:pic>
        <p:nvPicPr>
          <p:cNvPr id="8" name="图片 7"/>
          <p:cNvPicPr>
            <a:picLocks noChangeAspect="1"/>
          </p:cNvPicPr>
          <p:nvPr/>
        </p:nvPicPr>
        <p:blipFill>
          <a:blip r:embed="rId5"/>
          <a:stretch>
            <a:fillRect/>
          </a:stretch>
        </p:blipFill>
        <p:spPr>
          <a:xfrm>
            <a:off x="1249679" y="3523704"/>
            <a:ext cx="4653183" cy="1066607"/>
          </a:xfrm>
          <a:prstGeom prst="rect">
            <a:avLst/>
          </a:prstGeom>
        </p:spPr>
      </p:pic>
      <p:pic>
        <p:nvPicPr>
          <p:cNvPr id="10" name="图片 9"/>
          <p:cNvPicPr>
            <a:picLocks noChangeAspect="1"/>
          </p:cNvPicPr>
          <p:nvPr/>
        </p:nvPicPr>
        <p:blipFill>
          <a:blip r:embed="rId6"/>
          <a:srcRect l="18452" t="46346" r="15128" b="30894"/>
          <a:stretch>
            <a:fillRect/>
          </a:stretch>
        </p:blipFill>
        <p:spPr>
          <a:xfrm>
            <a:off x="6739012" y="1734438"/>
            <a:ext cx="5064498" cy="1872000"/>
          </a:xfrm>
          <a:prstGeom prst="rect">
            <a:avLst/>
          </a:prstGeom>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13</a:t>
            </a:fld>
            <a:endParaRPr lang="zh-HK" altLang="en-US" sz="1600" dirty="0">
              <a:solidFill>
                <a:schemeClr val="bg1"/>
              </a:solidFill>
            </a:endParaRPr>
          </a:p>
        </p:txBody>
      </p:sp>
      <p:pic>
        <p:nvPicPr>
          <p:cNvPr id="21" name="图片 20"/>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6"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3"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6"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7"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8"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9"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0"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71" name="文本框 70"/>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p>
        </p:txBody>
      </p:sp>
      <p:grpSp>
        <p:nvGrpSpPr>
          <p:cNvPr id="72" name="组合 71"/>
          <p:cNvGrpSpPr/>
          <p:nvPr>
            <p:custDataLst>
              <p:tags r:id="rId1"/>
            </p:custDataLst>
          </p:nvPr>
        </p:nvGrpSpPr>
        <p:grpSpPr>
          <a:xfrm>
            <a:off x="4523741" y="2047924"/>
            <a:ext cx="5370513" cy="534987"/>
            <a:chOff x="3281952" y="1484784"/>
            <a:chExt cx="5370513" cy="534987"/>
          </a:xfrm>
        </p:grpSpPr>
        <p:grpSp>
          <p:nvGrpSpPr>
            <p:cNvPr id="73" name="组合 72"/>
            <p:cNvGrpSpPr/>
            <p:nvPr/>
          </p:nvGrpSpPr>
          <p:grpSpPr>
            <a:xfrm>
              <a:off x="3943940" y="1484784"/>
              <a:ext cx="4708525" cy="534987"/>
              <a:chOff x="3943940" y="1626760"/>
              <a:chExt cx="4708525" cy="534987"/>
            </a:xfrm>
          </p:grpSpPr>
          <p:sp>
            <p:nvSpPr>
              <p:cNvPr id="77"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78" name="文本框 20"/>
              <p:cNvSpPr txBox="1">
                <a:spLocks noChangeArrowheads="1"/>
              </p:cNvSpPr>
              <p:nvPr>
                <p:custDataLst>
                  <p:tags r:id="rId26"/>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Problem Description</a:t>
                </a:r>
              </a:p>
            </p:txBody>
          </p:sp>
          <p:sp>
            <p:nvSpPr>
              <p:cNvPr id="79" name="矩形 78"/>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0" name="直接连接符 79"/>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组合 73"/>
            <p:cNvGrpSpPr/>
            <p:nvPr/>
          </p:nvGrpSpPr>
          <p:grpSpPr>
            <a:xfrm>
              <a:off x="3281952" y="1484784"/>
              <a:ext cx="689642" cy="534987"/>
              <a:chOff x="3281952" y="1626760"/>
              <a:chExt cx="689642" cy="534987"/>
            </a:xfrm>
          </p:grpSpPr>
          <p:sp>
            <p:nvSpPr>
              <p:cNvPr id="75" name="矩形 74"/>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文本框 18"/>
              <p:cNvSpPr txBox="1">
                <a:spLocks noChangeArrowheads="1"/>
              </p:cNvSpPr>
              <p:nvPr>
                <p:custDataLst>
                  <p:tags r:id="rId24"/>
                </p:custDataLst>
              </p:nvPr>
            </p:nvSpPr>
            <p:spPr bwMode="auto">
              <a:xfrm>
                <a:off x="3281952" y="1628800"/>
                <a:ext cx="689642"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ea typeface="等线" panose="02010600030101010101" charset="-122"/>
                  </a:rPr>
                  <a:t>01</a:t>
                </a:r>
              </a:p>
            </p:txBody>
          </p:sp>
        </p:grpSp>
      </p:grpSp>
      <p:grpSp>
        <p:nvGrpSpPr>
          <p:cNvPr id="81" name="组合 80"/>
          <p:cNvGrpSpPr/>
          <p:nvPr>
            <p:custDataLst>
              <p:tags r:id="rId2"/>
            </p:custDataLst>
          </p:nvPr>
        </p:nvGrpSpPr>
        <p:grpSpPr>
          <a:xfrm>
            <a:off x="4503593" y="3688642"/>
            <a:ext cx="5372100" cy="534987"/>
            <a:chOff x="3261805" y="3188752"/>
            <a:chExt cx="5372100" cy="534987"/>
          </a:xfrm>
        </p:grpSpPr>
        <p:grpSp>
          <p:nvGrpSpPr>
            <p:cNvPr id="82" name="组合 81"/>
            <p:cNvGrpSpPr/>
            <p:nvPr/>
          </p:nvGrpSpPr>
          <p:grpSpPr>
            <a:xfrm>
              <a:off x="3261805" y="3188752"/>
              <a:ext cx="689593" cy="534987"/>
              <a:chOff x="3261805" y="3188752"/>
              <a:chExt cx="689593" cy="534987"/>
            </a:xfrm>
          </p:grpSpPr>
          <p:sp>
            <p:nvSpPr>
              <p:cNvPr id="91" name="矩形 9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83" name="组合 82"/>
            <p:cNvGrpSpPr/>
            <p:nvPr/>
          </p:nvGrpSpPr>
          <p:grpSpPr>
            <a:xfrm>
              <a:off x="3923792" y="3188752"/>
              <a:ext cx="4710113" cy="534987"/>
              <a:chOff x="3923792" y="3188752"/>
              <a:chExt cx="4710113" cy="534987"/>
            </a:xfrm>
          </p:grpSpPr>
          <p:sp>
            <p:nvSpPr>
              <p:cNvPr id="84"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sym typeface="+mn-ea"/>
                  </a:rPr>
                  <a:t>Experiment Results</a:t>
                </a:r>
              </a:p>
            </p:txBody>
          </p:sp>
          <p:sp>
            <p:nvSpPr>
              <p:cNvPr id="85" name="矩形 84"/>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rgbClr val="044875"/>
                  </a:solidFill>
                </a:endParaRPr>
              </a:p>
            </p:txBody>
          </p:sp>
        </p:grpSp>
      </p:grpSp>
      <p:grpSp>
        <p:nvGrpSpPr>
          <p:cNvPr id="99" name="组合 98"/>
          <p:cNvGrpSpPr/>
          <p:nvPr>
            <p:custDataLst>
              <p:tags r:id="rId3"/>
            </p:custDataLst>
          </p:nvPr>
        </p:nvGrpSpPr>
        <p:grpSpPr>
          <a:xfrm>
            <a:off x="4503593" y="4509001"/>
            <a:ext cx="5372100" cy="534987"/>
            <a:chOff x="3261805" y="4046141"/>
            <a:chExt cx="5372100" cy="534987"/>
          </a:xfrm>
        </p:grpSpPr>
        <p:grpSp>
          <p:nvGrpSpPr>
            <p:cNvPr id="100" name="组合 99"/>
            <p:cNvGrpSpPr/>
            <p:nvPr/>
          </p:nvGrpSpPr>
          <p:grpSpPr>
            <a:xfrm>
              <a:off x="3261805" y="4046141"/>
              <a:ext cx="689447" cy="534987"/>
              <a:chOff x="3261805" y="3969748"/>
              <a:chExt cx="689447" cy="534987"/>
            </a:xfrm>
          </p:grpSpPr>
          <p:sp>
            <p:nvSpPr>
              <p:cNvPr id="106" name="矩形 105"/>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7"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1" name="组合 100"/>
            <p:cNvGrpSpPr/>
            <p:nvPr/>
          </p:nvGrpSpPr>
          <p:grpSpPr>
            <a:xfrm>
              <a:off x="3923792" y="4046141"/>
              <a:ext cx="4710113" cy="534987"/>
              <a:chOff x="3923792" y="3969748"/>
              <a:chExt cx="4710113" cy="534987"/>
            </a:xfrm>
          </p:grpSpPr>
          <p:sp>
            <p:nvSpPr>
              <p:cNvPr id="102"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Conclusion</a:t>
                </a:r>
              </a:p>
            </p:txBody>
          </p:sp>
          <p:sp>
            <p:nvSpPr>
              <p:cNvPr id="103" name="矩形 102"/>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4" name="直接连接符 103"/>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8" name="组合 107"/>
          <p:cNvGrpSpPr/>
          <p:nvPr>
            <p:custDataLst>
              <p:tags r:id="rId4"/>
            </p:custDataLst>
          </p:nvPr>
        </p:nvGrpSpPr>
        <p:grpSpPr>
          <a:xfrm>
            <a:off x="4517645" y="2868283"/>
            <a:ext cx="5370513" cy="534987"/>
            <a:chOff x="3275856" y="2348880"/>
            <a:chExt cx="5370513" cy="534987"/>
          </a:xfrm>
        </p:grpSpPr>
        <p:grpSp>
          <p:nvGrpSpPr>
            <p:cNvPr id="109" name="组合 108"/>
            <p:cNvGrpSpPr/>
            <p:nvPr/>
          </p:nvGrpSpPr>
          <p:grpSpPr>
            <a:xfrm>
              <a:off x="3275856" y="2348880"/>
              <a:ext cx="689474" cy="534987"/>
              <a:chOff x="3275856" y="2407756"/>
              <a:chExt cx="689474" cy="534987"/>
            </a:xfrm>
          </p:grpSpPr>
          <p:sp>
            <p:nvSpPr>
              <p:cNvPr id="115" name="矩形 114"/>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0" name="组合 109"/>
            <p:cNvGrpSpPr/>
            <p:nvPr/>
          </p:nvGrpSpPr>
          <p:grpSpPr>
            <a:xfrm>
              <a:off x="3937844" y="2348880"/>
              <a:ext cx="4708525" cy="534987"/>
              <a:chOff x="3937844" y="2407756"/>
              <a:chExt cx="4708525" cy="534987"/>
            </a:xfrm>
          </p:grpSpPr>
          <p:sp>
            <p:nvSpPr>
              <p:cNvPr id="111"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Method Design</a:t>
                </a:r>
              </a:p>
            </p:txBody>
          </p:sp>
          <p:sp>
            <p:nvSpPr>
              <p:cNvPr id="112" name="矩形 111"/>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50000"/>
              </a:lnSpc>
            </a:pPr>
            <a:endParaRPr lang="zh-CN" altLang="en-US" sz="2400">
              <a:latin typeface="Arial" panose="020B0604020202020204" pitchFamily="34" charset="0"/>
              <a:cs typeface="Arial" panose="020B0604020202020204" pitchFamily="34" charset="0"/>
            </a:endParaRPr>
          </a:p>
        </p:txBody>
      </p:sp>
      <p:sp>
        <p:nvSpPr>
          <p:cNvPr id="9" name="矩形 8"/>
          <p:cNvSpPr/>
          <p:nvPr/>
        </p:nvSpPr>
        <p:spPr>
          <a:xfrm>
            <a:off x="11807825" y="6383655"/>
            <a:ext cx="384175" cy="645160"/>
          </a:xfrm>
          <a:prstGeom prst="rect">
            <a:avLst/>
          </a:prstGeom>
          <a:solidFill>
            <a:srgbClr val="0174AB"/>
          </a:solidFill>
        </p:spPr>
        <p:txBody>
          <a:bodyPr wrap="square" anchor="ctr">
            <a:spAutoFit/>
          </a:bodyPr>
          <a:lstStyle/>
          <a:p>
            <a:pPr algn="ctr" fontAlgn="auto">
              <a:lnSpc>
                <a:spcPct val="150000"/>
              </a:lnSpc>
            </a:pPr>
            <a:endParaRPr lang="en-US" altLang="zh-CN" sz="2400" dirty="0">
              <a:solidFill>
                <a:schemeClr val="bg1"/>
              </a:solidFill>
              <a:latin typeface="Times New Roman" panose="02020603050405020304" pitchFamily="18" charset="0"/>
              <a:cs typeface="Times New Roman" panose="02020603050405020304" pitchFamily="18" charset="0"/>
            </a:endParaRPr>
          </a:p>
        </p:txBody>
      </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pPr>
            <a:fld id="{8592E714-8771-4256-B120-A1444CD7D5F3}" type="slidenum">
              <a:rPr lang="zh-HK" altLang="en-US" sz="2400" smtClean="0">
                <a:solidFill>
                  <a:schemeClr val="bg1"/>
                </a:solidFill>
              </a:rPr>
              <a:t>14</a:t>
            </a:fld>
            <a:endParaRPr lang="zh-HK" altLang="en-US" sz="2400" dirty="0">
              <a:solidFill>
                <a:schemeClr val="bg1"/>
              </a:solidFill>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pic>
        <p:nvPicPr>
          <p:cNvPr id="2" name="图片 1"/>
          <p:cNvPicPr>
            <a:picLocks noChangeAspect="1"/>
          </p:cNvPicPr>
          <p:nvPr/>
        </p:nvPicPr>
        <p:blipFill>
          <a:blip r:embed="rId4"/>
          <a:stretch>
            <a:fillRect/>
          </a:stretch>
        </p:blipFill>
        <p:spPr>
          <a:xfrm>
            <a:off x="417518" y="1474454"/>
            <a:ext cx="5385154" cy="2077373"/>
          </a:xfrm>
          <a:prstGeom prst="rect">
            <a:avLst/>
          </a:prstGeom>
        </p:spPr>
      </p:pic>
      <p:pic>
        <p:nvPicPr>
          <p:cNvPr id="4" name="图片 3"/>
          <p:cNvPicPr>
            <a:picLocks noChangeAspect="1"/>
          </p:cNvPicPr>
          <p:nvPr/>
        </p:nvPicPr>
        <p:blipFill>
          <a:blip r:embed="rId5"/>
          <a:stretch>
            <a:fillRect/>
          </a:stretch>
        </p:blipFill>
        <p:spPr>
          <a:xfrm>
            <a:off x="293116" y="791501"/>
            <a:ext cx="3276931" cy="421001"/>
          </a:xfrm>
          <a:prstGeom prst="rect">
            <a:avLst/>
          </a:prstGeom>
        </p:spPr>
      </p:pic>
      <p:pic>
        <p:nvPicPr>
          <p:cNvPr id="7" name="图片 6"/>
          <p:cNvPicPr>
            <a:picLocks noChangeAspect="1"/>
          </p:cNvPicPr>
          <p:nvPr/>
        </p:nvPicPr>
        <p:blipFill>
          <a:blip r:embed="rId6"/>
          <a:stretch>
            <a:fillRect/>
          </a:stretch>
        </p:blipFill>
        <p:spPr>
          <a:xfrm>
            <a:off x="609783" y="3665189"/>
            <a:ext cx="5000623" cy="2857499"/>
          </a:xfrm>
          <a:prstGeom prst="rect">
            <a:avLst/>
          </a:prstGeom>
        </p:spPr>
      </p:pic>
      <p:pic>
        <p:nvPicPr>
          <p:cNvPr id="8" name="图片 7"/>
          <p:cNvPicPr>
            <a:picLocks noChangeAspect="1"/>
          </p:cNvPicPr>
          <p:nvPr/>
        </p:nvPicPr>
        <p:blipFill>
          <a:blip r:embed="rId7"/>
          <a:srcRect t="5665"/>
          <a:stretch>
            <a:fillRect/>
          </a:stretch>
        </p:blipFill>
        <p:spPr>
          <a:xfrm>
            <a:off x="6004786" y="1089035"/>
            <a:ext cx="5894097" cy="3195210"/>
          </a:xfrm>
          <a:prstGeom prst="rect">
            <a:avLst/>
          </a:prstGeom>
        </p:spPr>
      </p:pic>
      <p:pic>
        <p:nvPicPr>
          <p:cNvPr id="13" name="图片 12"/>
          <p:cNvPicPr>
            <a:picLocks noChangeAspect="1"/>
          </p:cNvPicPr>
          <p:nvPr/>
        </p:nvPicPr>
        <p:blipFill>
          <a:blip r:embed="rId8"/>
          <a:srcRect b="52408"/>
          <a:stretch>
            <a:fillRect/>
          </a:stretch>
        </p:blipFill>
        <p:spPr>
          <a:xfrm>
            <a:off x="5990940" y="4496328"/>
            <a:ext cx="5770988" cy="1938710"/>
          </a:xfrm>
          <a:prstGeom prst="rect">
            <a:avLst/>
          </a:prstGeom>
        </p:spPr>
      </p:pic>
      <p:sp>
        <p:nvSpPr>
          <p:cNvPr id="72" name="文本框 71"/>
          <p:cNvSpPr txBox="1"/>
          <p:nvPr>
            <p:custDataLst>
              <p:tags r:id="rId1"/>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Experiment Results</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50000"/>
              </a:lnSpc>
            </a:pPr>
            <a:endParaRPr lang="zh-CN" altLang="en-US" sz="2400">
              <a:latin typeface="Arial" panose="020B0604020202020204" pitchFamily="34" charset="0"/>
              <a:cs typeface="Arial" panose="020B0604020202020204" pitchFamily="34" charset="0"/>
            </a:endParaRPr>
          </a:p>
        </p:txBody>
      </p:sp>
      <p:sp>
        <p:nvSpPr>
          <p:cNvPr id="9" name="矩形 8"/>
          <p:cNvSpPr/>
          <p:nvPr/>
        </p:nvSpPr>
        <p:spPr>
          <a:xfrm>
            <a:off x="11807825" y="6383655"/>
            <a:ext cx="384175" cy="645160"/>
          </a:xfrm>
          <a:prstGeom prst="rect">
            <a:avLst/>
          </a:prstGeom>
          <a:solidFill>
            <a:srgbClr val="0174AB"/>
          </a:solidFill>
        </p:spPr>
        <p:txBody>
          <a:bodyPr wrap="square" anchor="ctr">
            <a:spAutoFit/>
          </a:bodyPr>
          <a:lstStyle/>
          <a:p>
            <a:pPr algn="ctr" fontAlgn="auto">
              <a:lnSpc>
                <a:spcPct val="150000"/>
              </a:lnSpc>
            </a:pPr>
            <a:endParaRPr lang="en-US" altLang="zh-CN" sz="2400" dirty="0">
              <a:solidFill>
                <a:schemeClr val="bg1"/>
              </a:solidFill>
              <a:latin typeface="Times New Roman" panose="02020603050405020304" pitchFamily="18" charset="0"/>
              <a:cs typeface="Times New Roman" panose="02020603050405020304" pitchFamily="18" charset="0"/>
            </a:endParaRPr>
          </a:p>
        </p:txBody>
      </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pPr>
            <a:fld id="{8592E714-8771-4256-B120-A1444CD7D5F3}" type="slidenum">
              <a:rPr lang="zh-HK" altLang="en-US" sz="2400" smtClean="0">
                <a:solidFill>
                  <a:schemeClr val="bg1"/>
                </a:solidFill>
              </a:rPr>
              <a:t>15</a:t>
            </a:fld>
            <a:endParaRPr lang="zh-HK" altLang="en-US" sz="2400" dirty="0">
              <a:solidFill>
                <a:schemeClr val="bg1"/>
              </a:solidFill>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pic>
        <p:nvPicPr>
          <p:cNvPr id="12" name="图片 11"/>
          <p:cNvPicPr>
            <a:picLocks noChangeAspect="1"/>
          </p:cNvPicPr>
          <p:nvPr/>
        </p:nvPicPr>
        <p:blipFill>
          <a:blip r:embed="rId4"/>
          <a:stretch>
            <a:fillRect/>
          </a:stretch>
        </p:blipFill>
        <p:spPr>
          <a:xfrm>
            <a:off x="6676390" y="807085"/>
            <a:ext cx="4001135" cy="5752465"/>
          </a:xfrm>
          <a:prstGeom prst="rect">
            <a:avLst/>
          </a:prstGeom>
        </p:spPr>
      </p:pic>
      <p:pic>
        <p:nvPicPr>
          <p:cNvPr id="5" name="图片 4"/>
          <p:cNvPicPr>
            <a:picLocks noChangeAspect="1"/>
          </p:cNvPicPr>
          <p:nvPr/>
        </p:nvPicPr>
        <p:blipFill>
          <a:blip r:embed="rId5"/>
          <a:srcRect t="50088"/>
          <a:stretch>
            <a:fillRect/>
          </a:stretch>
        </p:blipFill>
        <p:spPr>
          <a:xfrm>
            <a:off x="1416050" y="1268730"/>
            <a:ext cx="4000500" cy="1409065"/>
          </a:xfrm>
          <a:prstGeom prst="rect">
            <a:avLst/>
          </a:prstGeom>
        </p:spPr>
      </p:pic>
      <p:pic>
        <p:nvPicPr>
          <p:cNvPr id="10" name="图片 9"/>
          <p:cNvPicPr>
            <a:picLocks noChangeAspect="1"/>
          </p:cNvPicPr>
          <p:nvPr/>
        </p:nvPicPr>
        <p:blipFill>
          <a:blip r:embed="rId6"/>
          <a:stretch>
            <a:fillRect/>
          </a:stretch>
        </p:blipFill>
        <p:spPr>
          <a:xfrm>
            <a:off x="1631950" y="2546985"/>
            <a:ext cx="3975735" cy="3975735"/>
          </a:xfrm>
          <a:prstGeom prst="rect">
            <a:avLst/>
          </a:prstGeom>
        </p:spPr>
      </p:pic>
      <p:sp>
        <p:nvSpPr>
          <p:cNvPr id="72" name="文本框 71"/>
          <p:cNvSpPr txBox="1"/>
          <p:nvPr>
            <p:custDataLst>
              <p:tags r:id="rId1"/>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Experiment Results</a:t>
            </a:r>
          </a:p>
        </p:txBody>
      </p:sp>
      <p:pic>
        <p:nvPicPr>
          <p:cNvPr id="2" name="图片 1"/>
          <p:cNvPicPr>
            <a:picLocks noChangeAspect="1"/>
          </p:cNvPicPr>
          <p:nvPr/>
        </p:nvPicPr>
        <p:blipFill>
          <a:blip r:embed="rId7"/>
          <a:stretch>
            <a:fillRect/>
          </a:stretch>
        </p:blipFill>
        <p:spPr>
          <a:xfrm>
            <a:off x="293116" y="791501"/>
            <a:ext cx="3276931" cy="421001"/>
          </a:xfrm>
          <a:prstGeom prst="rect">
            <a:avLst/>
          </a:prstGeom>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50000"/>
              </a:lnSpc>
            </a:pPr>
            <a:endParaRPr lang="zh-CN" altLang="en-US" sz="2400">
              <a:latin typeface="Arial" panose="020B0604020202020204" pitchFamily="34" charset="0"/>
              <a:cs typeface="Arial" panose="020B0604020202020204" pitchFamily="34" charset="0"/>
            </a:endParaRPr>
          </a:p>
        </p:txBody>
      </p:sp>
      <p:sp>
        <p:nvSpPr>
          <p:cNvPr id="9" name="矩形 8"/>
          <p:cNvSpPr/>
          <p:nvPr/>
        </p:nvSpPr>
        <p:spPr>
          <a:xfrm>
            <a:off x="11807825" y="6383655"/>
            <a:ext cx="384175" cy="645160"/>
          </a:xfrm>
          <a:prstGeom prst="rect">
            <a:avLst/>
          </a:prstGeom>
          <a:solidFill>
            <a:srgbClr val="0174AB"/>
          </a:solidFill>
        </p:spPr>
        <p:txBody>
          <a:bodyPr wrap="square" anchor="ctr">
            <a:spAutoFit/>
          </a:bodyPr>
          <a:lstStyle/>
          <a:p>
            <a:pPr algn="ctr" fontAlgn="auto">
              <a:lnSpc>
                <a:spcPct val="150000"/>
              </a:lnSpc>
            </a:pPr>
            <a:endParaRPr lang="en-US" altLang="zh-CN" sz="2400" dirty="0">
              <a:solidFill>
                <a:schemeClr val="bg1"/>
              </a:solidFill>
              <a:latin typeface="Times New Roman" panose="02020603050405020304" pitchFamily="18" charset="0"/>
              <a:cs typeface="Times New Roman" panose="02020603050405020304" pitchFamily="18" charset="0"/>
            </a:endParaRPr>
          </a:p>
        </p:txBody>
      </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pPr>
            <a:fld id="{8592E714-8771-4256-B120-A1444CD7D5F3}" type="slidenum">
              <a:rPr lang="zh-HK" altLang="en-US" sz="2400" smtClean="0">
                <a:solidFill>
                  <a:schemeClr val="bg1"/>
                </a:solidFill>
              </a:rPr>
              <a:t>16</a:t>
            </a:fld>
            <a:endParaRPr lang="zh-HK" altLang="en-US" sz="2400" dirty="0">
              <a:solidFill>
                <a:schemeClr val="bg1"/>
              </a:solidFill>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pic>
        <p:nvPicPr>
          <p:cNvPr id="4" name="图片 3"/>
          <p:cNvPicPr>
            <a:picLocks noChangeAspect="1"/>
          </p:cNvPicPr>
          <p:nvPr/>
        </p:nvPicPr>
        <p:blipFill>
          <a:blip r:embed="rId4"/>
          <a:stretch>
            <a:fillRect/>
          </a:stretch>
        </p:blipFill>
        <p:spPr>
          <a:xfrm>
            <a:off x="390525" y="836930"/>
            <a:ext cx="8015496" cy="647700"/>
          </a:xfrm>
          <a:prstGeom prst="rect">
            <a:avLst/>
          </a:prstGeom>
        </p:spPr>
      </p:pic>
      <p:pic>
        <p:nvPicPr>
          <p:cNvPr id="5" name="图片 4"/>
          <p:cNvPicPr/>
          <p:nvPr/>
        </p:nvPicPr>
        <p:blipFill>
          <a:blip r:embed="rId5"/>
          <a:srcRect l="-1317" t="7245" r="1317" b="17047"/>
          <a:stretch>
            <a:fillRect/>
          </a:stretch>
        </p:blipFill>
        <p:spPr>
          <a:xfrm>
            <a:off x="2928000" y="1484630"/>
            <a:ext cx="6336000" cy="1570621"/>
          </a:xfrm>
          <a:prstGeom prst="rect">
            <a:avLst/>
          </a:prstGeom>
        </p:spPr>
      </p:pic>
      <p:pic>
        <p:nvPicPr>
          <p:cNvPr id="6" name="图片 5"/>
          <p:cNvPicPr/>
          <p:nvPr/>
        </p:nvPicPr>
        <p:blipFill>
          <a:blip r:embed="rId6"/>
          <a:srcRect t="5614"/>
          <a:stretch>
            <a:fillRect/>
          </a:stretch>
        </p:blipFill>
        <p:spPr>
          <a:xfrm>
            <a:off x="2910634" y="3331929"/>
            <a:ext cx="5984455" cy="2974756"/>
          </a:xfrm>
          <a:prstGeom prst="rect">
            <a:avLst/>
          </a:prstGeom>
        </p:spPr>
      </p:pic>
      <p:sp>
        <p:nvSpPr>
          <p:cNvPr id="72" name="文本框 71"/>
          <p:cNvSpPr txBox="1"/>
          <p:nvPr>
            <p:custDataLst>
              <p:tags r:id="rId1"/>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Experiment Results</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50000"/>
              </a:lnSpc>
            </a:pPr>
            <a:endParaRPr lang="zh-CN" altLang="en-US" sz="2400">
              <a:latin typeface="Arial" panose="020B0604020202020204" pitchFamily="34" charset="0"/>
              <a:cs typeface="Arial" panose="020B0604020202020204" pitchFamily="34" charset="0"/>
            </a:endParaRPr>
          </a:p>
        </p:txBody>
      </p:sp>
      <p:sp>
        <p:nvSpPr>
          <p:cNvPr id="9" name="矩形 8"/>
          <p:cNvSpPr/>
          <p:nvPr/>
        </p:nvSpPr>
        <p:spPr>
          <a:xfrm>
            <a:off x="11807825" y="6383655"/>
            <a:ext cx="384175" cy="645160"/>
          </a:xfrm>
          <a:prstGeom prst="rect">
            <a:avLst/>
          </a:prstGeom>
          <a:solidFill>
            <a:srgbClr val="0174AB"/>
          </a:solidFill>
        </p:spPr>
        <p:txBody>
          <a:bodyPr wrap="square" anchor="ctr">
            <a:spAutoFit/>
          </a:bodyPr>
          <a:lstStyle/>
          <a:p>
            <a:pPr algn="ctr" fontAlgn="auto">
              <a:lnSpc>
                <a:spcPct val="150000"/>
              </a:lnSpc>
            </a:pPr>
            <a:endParaRPr lang="en-US" altLang="zh-CN" sz="2400" dirty="0">
              <a:solidFill>
                <a:schemeClr val="bg1"/>
              </a:solidFill>
              <a:latin typeface="Times New Roman" panose="02020603050405020304" pitchFamily="18" charset="0"/>
              <a:cs typeface="Times New Roman" panose="02020603050405020304" pitchFamily="18" charset="0"/>
            </a:endParaRPr>
          </a:p>
        </p:txBody>
      </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pPr>
            <a:fld id="{8592E714-8771-4256-B120-A1444CD7D5F3}" type="slidenum">
              <a:rPr lang="zh-HK" altLang="en-US" sz="2400" smtClean="0">
                <a:solidFill>
                  <a:schemeClr val="bg1"/>
                </a:solidFill>
              </a:rPr>
              <a:t>17</a:t>
            </a:fld>
            <a:endParaRPr lang="zh-HK" altLang="en-US" sz="2400" dirty="0">
              <a:solidFill>
                <a:schemeClr val="bg1"/>
              </a:solidFill>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pic>
        <p:nvPicPr>
          <p:cNvPr id="4" name="图片 3"/>
          <p:cNvPicPr>
            <a:picLocks noChangeAspect="1"/>
          </p:cNvPicPr>
          <p:nvPr/>
        </p:nvPicPr>
        <p:blipFill>
          <a:blip r:embed="rId4"/>
          <a:stretch>
            <a:fillRect/>
          </a:stretch>
        </p:blipFill>
        <p:spPr>
          <a:xfrm>
            <a:off x="390525" y="836930"/>
            <a:ext cx="6113780" cy="494030"/>
          </a:xfrm>
          <a:prstGeom prst="rect">
            <a:avLst/>
          </a:prstGeom>
        </p:spPr>
      </p:pic>
      <p:pic>
        <p:nvPicPr>
          <p:cNvPr id="7" name="图片 6"/>
          <p:cNvPicPr>
            <a:picLocks noChangeAspect="1"/>
          </p:cNvPicPr>
          <p:nvPr/>
        </p:nvPicPr>
        <p:blipFill>
          <a:blip r:embed="rId5"/>
          <a:stretch>
            <a:fillRect/>
          </a:stretch>
        </p:blipFill>
        <p:spPr>
          <a:xfrm>
            <a:off x="6887845" y="838835"/>
            <a:ext cx="3875405" cy="5701665"/>
          </a:xfrm>
          <a:prstGeom prst="rect">
            <a:avLst/>
          </a:prstGeom>
        </p:spPr>
      </p:pic>
      <p:pic>
        <p:nvPicPr>
          <p:cNvPr id="2" name="图片 1"/>
          <p:cNvPicPr>
            <a:picLocks noChangeAspect="1"/>
          </p:cNvPicPr>
          <p:nvPr/>
        </p:nvPicPr>
        <p:blipFill>
          <a:blip r:embed="rId6"/>
          <a:stretch>
            <a:fillRect/>
          </a:stretch>
        </p:blipFill>
        <p:spPr>
          <a:xfrm>
            <a:off x="984250" y="1772920"/>
            <a:ext cx="4937760" cy="1457960"/>
          </a:xfrm>
          <a:prstGeom prst="rect">
            <a:avLst/>
          </a:prstGeom>
        </p:spPr>
      </p:pic>
      <p:pic>
        <p:nvPicPr>
          <p:cNvPr id="8" name="图片 7"/>
          <p:cNvPicPr>
            <a:picLocks noChangeAspect="1"/>
          </p:cNvPicPr>
          <p:nvPr/>
        </p:nvPicPr>
        <p:blipFill>
          <a:blip r:embed="rId7"/>
          <a:stretch>
            <a:fillRect/>
          </a:stretch>
        </p:blipFill>
        <p:spPr>
          <a:xfrm>
            <a:off x="984250" y="3860800"/>
            <a:ext cx="5404485" cy="1872615"/>
          </a:xfrm>
          <a:prstGeom prst="rect">
            <a:avLst/>
          </a:prstGeom>
        </p:spPr>
      </p:pic>
      <p:sp>
        <p:nvSpPr>
          <p:cNvPr id="72" name="文本框 71"/>
          <p:cNvSpPr txBox="1"/>
          <p:nvPr>
            <p:custDataLst>
              <p:tags r:id="rId1"/>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Experiment Results</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50000"/>
              </a:lnSpc>
            </a:pPr>
            <a:endParaRPr lang="zh-CN" altLang="en-US" sz="2400">
              <a:latin typeface="Arial" panose="020B0604020202020204" pitchFamily="34" charset="0"/>
              <a:cs typeface="Arial" panose="020B0604020202020204" pitchFamily="34" charset="0"/>
            </a:endParaRPr>
          </a:p>
        </p:txBody>
      </p:sp>
      <p:sp>
        <p:nvSpPr>
          <p:cNvPr id="9" name="矩形 8"/>
          <p:cNvSpPr/>
          <p:nvPr/>
        </p:nvSpPr>
        <p:spPr>
          <a:xfrm>
            <a:off x="11807825" y="6383655"/>
            <a:ext cx="384175" cy="645160"/>
          </a:xfrm>
          <a:prstGeom prst="rect">
            <a:avLst/>
          </a:prstGeom>
          <a:solidFill>
            <a:srgbClr val="0174AB"/>
          </a:solidFill>
        </p:spPr>
        <p:txBody>
          <a:bodyPr wrap="square" anchor="ctr">
            <a:spAutoFit/>
          </a:bodyPr>
          <a:lstStyle/>
          <a:p>
            <a:pPr algn="ctr" fontAlgn="auto">
              <a:lnSpc>
                <a:spcPct val="150000"/>
              </a:lnSpc>
            </a:pPr>
            <a:endParaRPr lang="en-US" altLang="zh-CN" sz="2400" dirty="0">
              <a:solidFill>
                <a:schemeClr val="bg1"/>
              </a:solidFill>
              <a:latin typeface="Times New Roman" panose="02020603050405020304" pitchFamily="18" charset="0"/>
              <a:cs typeface="Times New Roman" panose="02020603050405020304" pitchFamily="18" charset="0"/>
            </a:endParaRPr>
          </a:p>
        </p:txBody>
      </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pPr>
            <a:fld id="{8592E714-8771-4256-B120-A1444CD7D5F3}" type="slidenum">
              <a:rPr lang="zh-HK" altLang="en-US" sz="2400" smtClean="0">
                <a:solidFill>
                  <a:schemeClr val="bg1"/>
                </a:solidFill>
              </a:rPr>
              <a:t>18</a:t>
            </a:fld>
            <a:endParaRPr lang="zh-HK" altLang="en-US" sz="2400" dirty="0">
              <a:solidFill>
                <a:schemeClr val="bg1"/>
              </a:solidFill>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pic>
        <p:nvPicPr>
          <p:cNvPr id="4" name="图片 3"/>
          <p:cNvPicPr>
            <a:picLocks noChangeAspect="1"/>
          </p:cNvPicPr>
          <p:nvPr/>
        </p:nvPicPr>
        <p:blipFill>
          <a:blip r:embed="rId4"/>
          <a:stretch>
            <a:fillRect/>
          </a:stretch>
        </p:blipFill>
        <p:spPr>
          <a:xfrm>
            <a:off x="390525" y="836930"/>
            <a:ext cx="6113780" cy="494030"/>
          </a:xfrm>
          <a:prstGeom prst="rect">
            <a:avLst/>
          </a:prstGeom>
        </p:spPr>
      </p:pic>
      <p:pic>
        <p:nvPicPr>
          <p:cNvPr id="5" name="图片 4"/>
          <p:cNvPicPr>
            <a:picLocks noChangeAspect="1"/>
          </p:cNvPicPr>
          <p:nvPr/>
        </p:nvPicPr>
        <p:blipFill>
          <a:blip r:embed="rId5"/>
          <a:stretch>
            <a:fillRect/>
          </a:stretch>
        </p:blipFill>
        <p:spPr>
          <a:xfrm>
            <a:off x="3255929" y="1268731"/>
            <a:ext cx="5293076" cy="5214908"/>
          </a:xfrm>
          <a:prstGeom prst="rect">
            <a:avLst/>
          </a:prstGeom>
        </p:spPr>
      </p:pic>
      <p:sp>
        <p:nvSpPr>
          <p:cNvPr id="72" name="文本框 71"/>
          <p:cNvSpPr txBox="1"/>
          <p:nvPr>
            <p:custDataLst>
              <p:tags r:id="rId1"/>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Experiment Results</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19</a:t>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19</a:t>
            </a:fld>
            <a:endParaRPr lang="zh-HK" altLang="en-US" sz="1600" dirty="0">
              <a:solidFill>
                <a:schemeClr val="bg1"/>
              </a:solidFill>
            </a:endParaRPr>
          </a:p>
        </p:txBody>
      </p:sp>
      <p:pic>
        <p:nvPicPr>
          <p:cNvPr id="24" name="图片 23"/>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67" name="组合 18"/>
          <p:cNvGrpSpPr/>
          <p:nvPr/>
        </p:nvGrpSpPr>
        <p:grpSpPr bwMode="auto">
          <a:xfrm>
            <a:off x="2409457" y="2650330"/>
            <a:ext cx="1505450" cy="1479472"/>
            <a:chOff x="1709739" y="2636838"/>
            <a:chExt cx="1590160" cy="1584325"/>
          </a:xfrm>
          <a:solidFill>
            <a:srgbClr val="044875"/>
          </a:solidFill>
        </p:grpSpPr>
        <p:sp>
          <p:nvSpPr>
            <p:cNvPr id="68"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1"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2"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3"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4"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5"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6"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77" name="文本框 76"/>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p>
        </p:txBody>
      </p:sp>
      <p:grpSp>
        <p:nvGrpSpPr>
          <p:cNvPr id="78" name="组合 77"/>
          <p:cNvGrpSpPr/>
          <p:nvPr>
            <p:custDataLst>
              <p:tags r:id="rId1"/>
            </p:custDataLst>
          </p:nvPr>
        </p:nvGrpSpPr>
        <p:grpSpPr>
          <a:xfrm>
            <a:off x="4523741" y="2047924"/>
            <a:ext cx="5370513" cy="534987"/>
            <a:chOff x="3281952" y="1484784"/>
            <a:chExt cx="5370513" cy="534987"/>
          </a:xfrm>
        </p:grpSpPr>
        <p:grpSp>
          <p:nvGrpSpPr>
            <p:cNvPr id="79" name="组合 78"/>
            <p:cNvGrpSpPr/>
            <p:nvPr/>
          </p:nvGrpSpPr>
          <p:grpSpPr>
            <a:xfrm>
              <a:off x="3943940" y="1484784"/>
              <a:ext cx="4708525" cy="534987"/>
              <a:chOff x="3943940" y="1626760"/>
              <a:chExt cx="4708525" cy="534987"/>
            </a:xfrm>
          </p:grpSpPr>
          <p:sp>
            <p:nvSpPr>
              <p:cNvPr id="83"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4" name="文本框 20"/>
              <p:cNvSpPr txBox="1">
                <a:spLocks noChangeArrowheads="1"/>
              </p:cNvSpPr>
              <p:nvPr>
                <p:custDataLst>
                  <p:tags r:id="rId26"/>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Problem Description</a:t>
                </a:r>
              </a:p>
            </p:txBody>
          </p:sp>
          <p:sp>
            <p:nvSpPr>
              <p:cNvPr id="85" name="矩形 84"/>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3281952" y="1484784"/>
              <a:ext cx="689642" cy="534987"/>
              <a:chOff x="3281952" y="1626760"/>
              <a:chExt cx="689642" cy="534987"/>
            </a:xfrm>
          </p:grpSpPr>
          <p:sp>
            <p:nvSpPr>
              <p:cNvPr id="81" name="矩形 80"/>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2"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8" name="组合 87"/>
          <p:cNvGrpSpPr/>
          <p:nvPr>
            <p:custDataLst>
              <p:tags r:id="rId2"/>
            </p:custDataLst>
          </p:nvPr>
        </p:nvGrpSpPr>
        <p:grpSpPr>
          <a:xfrm>
            <a:off x="4503593" y="3688642"/>
            <a:ext cx="5372100" cy="534987"/>
            <a:chOff x="3261805" y="3188752"/>
            <a:chExt cx="5372100" cy="534987"/>
          </a:xfrm>
        </p:grpSpPr>
        <p:grpSp>
          <p:nvGrpSpPr>
            <p:cNvPr id="91" name="组合 90"/>
            <p:cNvGrpSpPr/>
            <p:nvPr/>
          </p:nvGrpSpPr>
          <p:grpSpPr>
            <a:xfrm>
              <a:off x="3261805" y="3188752"/>
              <a:ext cx="689593" cy="534987"/>
              <a:chOff x="3261805" y="3188752"/>
              <a:chExt cx="689593" cy="534987"/>
            </a:xfrm>
          </p:grpSpPr>
          <p:sp>
            <p:nvSpPr>
              <p:cNvPr id="103" name="矩形 102"/>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4"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95" name="组合 94"/>
            <p:cNvGrpSpPr/>
            <p:nvPr/>
          </p:nvGrpSpPr>
          <p:grpSpPr>
            <a:xfrm>
              <a:off x="3923792" y="3188752"/>
              <a:ext cx="4710113" cy="534987"/>
              <a:chOff x="3923792" y="3188752"/>
              <a:chExt cx="4710113" cy="534987"/>
            </a:xfrm>
          </p:grpSpPr>
          <p:sp>
            <p:nvSpPr>
              <p:cNvPr id="99"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Experiment Results</a:t>
                </a:r>
              </a:p>
            </p:txBody>
          </p:sp>
          <p:sp>
            <p:nvSpPr>
              <p:cNvPr id="100" name="矩形 99"/>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1" name="直接连接符 100"/>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5" name="组合 104"/>
          <p:cNvGrpSpPr/>
          <p:nvPr>
            <p:custDataLst>
              <p:tags r:id="rId3"/>
            </p:custDataLst>
          </p:nvPr>
        </p:nvGrpSpPr>
        <p:grpSpPr>
          <a:xfrm>
            <a:off x="4503593" y="4509001"/>
            <a:ext cx="5372100" cy="534987"/>
            <a:chOff x="3261805" y="4046141"/>
            <a:chExt cx="5372100" cy="534987"/>
          </a:xfrm>
        </p:grpSpPr>
        <p:grpSp>
          <p:nvGrpSpPr>
            <p:cNvPr id="106" name="组合 105"/>
            <p:cNvGrpSpPr/>
            <p:nvPr/>
          </p:nvGrpSpPr>
          <p:grpSpPr>
            <a:xfrm>
              <a:off x="3261805" y="4046141"/>
              <a:ext cx="689447" cy="534987"/>
              <a:chOff x="3261805" y="3969748"/>
              <a:chExt cx="689447" cy="534987"/>
            </a:xfrm>
          </p:grpSpPr>
          <p:sp>
            <p:nvSpPr>
              <p:cNvPr id="115" name="矩形 114"/>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07" name="组合 106"/>
            <p:cNvGrpSpPr/>
            <p:nvPr/>
          </p:nvGrpSpPr>
          <p:grpSpPr>
            <a:xfrm>
              <a:off x="3923792" y="4046141"/>
              <a:ext cx="4710113" cy="534987"/>
              <a:chOff x="3923792" y="3969748"/>
              <a:chExt cx="4710113" cy="534987"/>
            </a:xfrm>
          </p:grpSpPr>
          <p:sp>
            <p:nvSpPr>
              <p:cNvPr id="108"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rPr>
                  <a:t>Conclusion</a:t>
                </a:r>
              </a:p>
            </p:txBody>
          </p:sp>
          <p:sp>
            <p:nvSpPr>
              <p:cNvPr id="112" name="矩形 111"/>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117" name="组合 116"/>
          <p:cNvGrpSpPr/>
          <p:nvPr>
            <p:custDataLst>
              <p:tags r:id="rId4"/>
            </p:custDataLst>
          </p:nvPr>
        </p:nvGrpSpPr>
        <p:grpSpPr>
          <a:xfrm>
            <a:off x="4517645" y="2868283"/>
            <a:ext cx="5370513" cy="534987"/>
            <a:chOff x="3275856" y="2348880"/>
            <a:chExt cx="5370513" cy="534987"/>
          </a:xfrm>
        </p:grpSpPr>
        <p:grpSp>
          <p:nvGrpSpPr>
            <p:cNvPr id="118" name="组合 117"/>
            <p:cNvGrpSpPr/>
            <p:nvPr/>
          </p:nvGrpSpPr>
          <p:grpSpPr>
            <a:xfrm>
              <a:off x="3275856" y="2348880"/>
              <a:ext cx="689474" cy="534987"/>
              <a:chOff x="3275856" y="2407756"/>
              <a:chExt cx="689474" cy="534987"/>
            </a:xfrm>
          </p:grpSpPr>
          <p:sp>
            <p:nvSpPr>
              <p:cNvPr id="124" name="矩形 123"/>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5"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9" name="组合 118"/>
            <p:cNvGrpSpPr/>
            <p:nvPr/>
          </p:nvGrpSpPr>
          <p:grpSpPr>
            <a:xfrm>
              <a:off x="3937844" y="2348880"/>
              <a:ext cx="4708525" cy="534987"/>
              <a:chOff x="3937844" y="2407756"/>
              <a:chExt cx="4708525" cy="534987"/>
            </a:xfrm>
          </p:grpSpPr>
          <p:sp>
            <p:nvSpPr>
              <p:cNvPr id="120"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Method Design</a:t>
                </a:r>
              </a:p>
            </p:txBody>
          </p:sp>
          <p:sp>
            <p:nvSpPr>
              <p:cNvPr id="121" name="矩形 120"/>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22" name="直接连接符 121"/>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3"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4081693" y="51758"/>
            <a:ext cx="364202" cy="307777"/>
          </a:xfrm>
          <a:prstGeom prst="rect">
            <a:avLst/>
          </a:prstGeom>
          <a:noFill/>
        </p:spPr>
        <p:txBody>
          <a:bodyPr wrap="none" rtlCol="0" anchor="t">
            <a:spAutoFit/>
          </a:bodyPr>
          <a:lstStyle/>
          <a:p>
            <a:r>
              <a:rPr lang="zh-CN" altLang="en-US" sz="1400" b="1" dirty="0">
                <a:latin typeface="Arial" panose="020B0604020202020204" pitchFamily="34" charset="0"/>
                <a:cs typeface="Arial" panose="020B0604020202020204" pitchFamily="34" charset="0"/>
              </a:rPr>
              <a:t>②</a:t>
            </a:r>
          </a:p>
        </p:txBody>
      </p:sp>
      <p:sp>
        <p:nvSpPr>
          <p:cNvPr id="18" name="文本框 17"/>
          <p:cNvSpPr txBox="1"/>
          <p:nvPr>
            <p:custDataLst>
              <p:tags r:id="rId3"/>
            </p:custDataLst>
          </p:nvPr>
        </p:nvSpPr>
        <p:spPr>
          <a:xfrm>
            <a:off x="7083756" y="2053478"/>
            <a:ext cx="364202" cy="307777"/>
          </a:xfrm>
          <a:prstGeom prst="rect">
            <a:avLst/>
          </a:prstGeom>
          <a:noFill/>
        </p:spPr>
        <p:txBody>
          <a:bodyPr wrap="none" rtlCol="0" anchor="t">
            <a:spAutoFit/>
          </a:bodyPr>
          <a:lstStyle/>
          <a:p>
            <a:r>
              <a:rPr lang="zh-CN" altLang="en-US" sz="1400" b="1" dirty="0">
                <a:cs typeface="Arial" panose="020B0604020202020204" pitchFamily="34" charset="0"/>
              </a:rPr>
              <a:t>③</a:t>
            </a:r>
          </a:p>
        </p:txBody>
      </p:sp>
      <p:sp>
        <p:nvSpPr>
          <p:cNvPr id="19" name="文本框 18"/>
          <p:cNvSpPr txBox="1"/>
          <p:nvPr>
            <p:custDataLst>
              <p:tags r:id="rId4"/>
            </p:custDataLst>
          </p:nvPr>
        </p:nvSpPr>
        <p:spPr>
          <a:xfrm>
            <a:off x="7058808" y="4386552"/>
            <a:ext cx="364202" cy="307777"/>
          </a:xfrm>
          <a:prstGeom prst="rect">
            <a:avLst/>
          </a:prstGeom>
          <a:noFill/>
        </p:spPr>
        <p:txBody>
          <a:bodyPr wrap="none" rtlCol="0" anchor="t">
            <a:spAutoFit/>
          </a:bodyPr>
          <a:lstStyle/>
          <a:p>
            <a:r>
              <a:rPr lang="zh-CN" altLang="en-US" sz="1400" b="1" dirty="0">
                <a:cs typeface="Arial" panose="020B0604020202020204" pitchFamily="34" charset="0"/>
              </a:rPr>
              <a:t>④</a:t>
            </a:r>
          </a:p>
        </p:txBody>
      </p:sp>
      <p:grpSp>
        <p:nvGrpSpPr>
          <p:cNvPr id="22" name="组合 21"/>
          <p:cNvGrpSpPr/>
          <p:nvPr/>
        </p:nvGrpSpPr>
        <p:grpSpPr>
          <a:xfrm>
            <a:off x="-1" y="6553200"/>
            <a:ext cx="12192001" cy="304800"/>
            <a:chOff x="0" y="6569404"/>
            <a:chExt cx="9144000" cy="288000"/>
          </a:xfrm>
        </p:grpSpPr>
        <p:sp>
          <p:nvSpPr>
            <p:cNvPr id="23" name="矩形 2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4" name="矩形 2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5" name="灯片编号占位符 5"/>
          <p:cNvSpPr txBox="1"/>
          <p:nvPr/>
        </p:nvSpPr>
        <p:spPr>
          <a:xfrm>
            <a:off x="10980025" y="6509919"/>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2</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21" name="文本框 20"/>
          <p:cNvSpPr txBox="1"/>
          <p:nvPr>
            <p:custDataLst>
              <p:tags r:id="rId5"/>
            </p:custDataLst>
          </p:nvPr>
        </p:nvSpPr>
        <p:spPr>
          <a:xfrm>
            <a:off x="829912" y="1950572"/>
            <a:ext cx="422275" cy="307975"/>
          </a:xfrm>
          <a:prstGeom prst="rect">
            <a:avLst/>
          </a:prstGeom>
          <a:noFill/>
        </p:spPr>
        <p:txBody>
          <a:bodyPr wrap="none" rtlCol="0" anchor="t">
            <a:noAutofit/>
          </a:bodyPr>
          <a:lstStyle/>
          <a:p>
            <a:r>
              <a:rPr lang="zh-CN" altLang="en-US" sz="1400" b="1" dirty="0">
                <a:cs typeface="Arial" panose="020B0604020202020204" pitchFamily="34" charset="0"/>
              </a:rPr>
              <a:t>①</a:t>
            </a:r>
          </a:p>
        </p:txBody>
      </p:sp>
      <p:sp>
        <p:nvSpPr>
          <p:cNvPr id="26" name="文本框 25"/>
          <p:cNvSpPr txBox="1"/>
          <p:nvPr>
            <p:custDataLst>
              <p:tags r:id="rId6"/>
            </p:custDataLst>
          </p:nvPr>
        </p:nvSpPr>
        <p:spPr>
          <a:xfrm>
            <a:off x="933800" y="4362057"/>
            <a:ext cx="415290" cy="369570"/>
          </a:xfrm>
          <a:prstGeom prst="rect">
            <a:avLst/>
          </a:prstGeom>
          <a:noFill/>
        </p:spPr>
        <p:txBody>
          <a:bodyPr wrap="none" rtlCol="0" anchor="t">
            <a:noAutofit/>
          </a:bodyPr>
          <a:lstStyle/>
          <a:p>
            <a:r>
              <a:rPr lang="zh-CN" altLang="en-US" sz="1400" b="1" dirty="0">
                <a:cs typeface="Arial" panose="020B0604020202020204" pitchFamily="34" charset="0"/>
              </a:rPr>
              <a:t>⑤</a:t>
            </a:r>
          </a:p>
        </p:txBody>
      </p:sp>
      <p:cxnSp>
        <p:nvCxnSpPr>
          <p:cNvPr id="2" name="直接连接符 1"/>
          <p:cNvCxnSpPr>
            <a:stCxn id="27" idx="0"/>
            <a:endCxn id="6" idx="2"/>
          </p:cNvCxnSpPr>
          <p:nvPr/>
        </p:nvCxnSpPr>
        <p:spPr>
          <a:xfrm flipV="1">
            <a:off x="2847942" y="4016718"/>
            <a:ext cx="0" cy="867832"/>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custDataLst>
              <p:tags r:id="rId7"/>
            </p:custDataLst>
          </p:nvPr>
        </p:nvSpPr>
        <p:spPr>
          <a:xfrm>
            <a:off x="829912" y="2448268"/>
            <a:ext cx="4036060" cy="156845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ea typeface="等线 Light" panose="02010600030101010101" charset="-122"/>
                <a:cs typeface="Arial" panose="020B0604020202020204" pitchFamily="34" charset="0"/>
                <a:sym typeface="+mn-ea"/>
              </a:rPr>
              <a:t>Time/Space Separation-Based Physics-Informed</a:t>
            </a:r>
            <a:endParaRPr lang="en-US" altLang="zh-CN" sz="1400" b="1" dirty="0">
              <a:solidFill>
                <a:schemeClr val="bg1"/>
              </a:solidFill>
              <a:ea typeface="等线 Light" panose="02010600030101010101" charset="-122"/>
              <a:cs typeface="Arial" panose="020B0604020202020204" pitchFamily="34" charset="0"/>
            </a:endParaRPr>
          </a:p>
          <a:p>
            <a:pPr algn="ctr">
              <a:lnSpc>
                <a:spcPct val="150000"/>
              </a:lnSpc>
            </a:pPr>
            <a:r>
              <a:rPr lang="en-US" altLang="zh-CN" sz="1400" b="1" dirty="0">
                <a:solidFill>
                  <a:schemeClr val="bg1"/>
                </a:solidFill>
                <a:ea typeface="等线 Light" panose="02010600030101010101" charset="-122"/>
                <a:cs typeface="Arial" panose="020B0604020202020204" pitchFamily="34" charset="0"/>
                <a:sym typeface="+mn-ea"/>
              </a:rPr>
              <a:t>Machine Learning for Spatiotemporal Modeling</a:t>
            </a:r>
            <a:endParaRPr lang="en-US" altLang="zh-CN" sz="1400" b="1" dirty="0">
              <a:solidFill>
                <a:schemeClr val="bg1"/>
              </a:solidFill>
              <a:ea typeface="等线 Light" panose="02010600030101010101" charset="-122"/>
              <a:cs typeface="Arial" panose="020B0604020202020204" pitchFamily="34" charset="0"/>
            </a:endParaRPr>
          </a:p>
          <a:p>
            <a:pPr algn="ctr">
              <a:lnSpc>
                <a:spcPct val="150000"/>
              </a:lnSpc>
            </a:pPr>
            <a:r>
              <a:rPr lang="en-US" altLang="zh-CN" sz="1400" b="1" dirty="0">
                <a:solidFill>
                  <a:schemeClr val="bg1"/>
                </a:solidFill>
                <a:ea typeface="等线 Light" panose="02010600030101010101" charset="-122"/>
                <a:cs typeface="Arial" panose="020B0604020202020204" pitchFamily="34" charset="0"/>
                <a:sym typeface="+mn-ea"/>
              </a:rPr>
              <a:t>of Distributed Parameter Systems</a:t>
            </a:r>
            <a:endParaRPr lang="en-US" altLang="zh-CN" sz="1400" b="1" dirty="0">
              <a:solidFill>
                <a:schemeClr val="bg1"/>
              </a:solidFill>
              <a:ea typeface="等线 Light" panose="02010600030101010101" charset="-122"/>
              <a:cs typeface="Arial" panose="020B0604020202020204" pitchFamily="34" charset="0"/>
            </a:endParaRPr>
          </a:p>
        </p:txBody>
      </p:sp>
      <p:sp>
        <p:nvSpPr>
          <p:cNvPr id="9" name="圆角矩形 8"/>
          <p:cNvSpPr/>
          <p:nvPr>
            <p:custDataLst>
              <p:tags r:id="rId8"/>
            </p:custDataLst>
          </p:nvPr>
        </p:nvSpPr>
        <p:spPr>
          <a:xfrm>
            <a:off x="4097940" y="437273"/>
            <a:ext cx="4032885" cy="156845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ea typeface="等线 Light" panose="02010600030101010101" charset="-122"/>
                <a:cs typeface="Arial" panose="020B0604020202020204" pitchFamily="34" charset="0"/>
              </a:rPr>
              <a:t>Physics-Informed Adaptive-Weight NBeatsx for</a:t>
            </a:r>
          </a:p>
          <a:p>
            <a:pPr algn="ctr">
              <a:lnSpc>
                <a:spcPct val="150000"/>
              </a:lnSpc>
            </a:pPr>
            <a:r>
              <a:rPr lang="en-US" altLang="zh-CN" sz="1400" b="1" dirty="0">
                <a:solidFill>
                  <a:schemeClr val="bg1"/>
                </a:solidFill>
                <a:ea typeface="等线 Light" panose="02010600030101010101" charset="-122"/>
                <a:cs typeface="Arial" panose="020B0604020202020204" pitchFamily="34" charset="0"/>
              </a:rPr>
              <a:t>Short-Term Wind Power Forecasting</a:t>
            </a:r>
          </a:p>
        </p:txBody>
      </p:sp>
      <p:sp>
        <p:nvSpPr>
          <p:cNvPr id="17" name="圆角矩形 16"/>
          <p:cNvSpPr/>
          <p:nvPr>
            <p:custDataLst>
              <p:tags r:id="rId9"/>
            </p:custDataLst>
          </p:nvPr>
        </p:nvSpPr>
        <p:spPr>
          <a:xfrm>
            <a:off x="7082175" y="2435065"/>
            <a:ext cx="4036060" cy="1579245"/>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ea typeface="等线" panose="02010600030101010101" charset="-122"/>
                <a:cs typeface="Arial" panose="020B0604020202020204" pitchFamily="34" charset="0"/>
              </a:rPr>
              <a:t>Robust Power System State Estimation Using Physics-Informed Neural Networks</a:t>
            </a:r>
          </a:p>
        </p:txBody>
      </p:sp>
      <p:sp>
        <p:nvSpPr>
          <p:cNvPr id="20" name="圆角矩形 19"/>
          <p:cNvSpPr/>
          <p:nvPr>
            <p:custDataLst>
              <p:tags r:id="rId10"/>
            </p:custDataLst>
          </p:nvPr>
        </p:nvSpPr>
        <p:spPr>
          <a:xfrm>
            <a:off x="7083445" y="4873559"/>
            <a:ext cx="4034790" cy="156845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ea typeface="等线" panose="02010600030101010101" charset="-122"/>
                <a:cs typeface="Arial" panose="020B0604020202020204" pitchFamily="34" charset="0"/>
              </a:rPr>
              <a:t>Physics-Informed Evidential Network: A General Framework for Uncertainty Evaluation in Nonlinear Dynamic Measurement Systems</a:t>
            </a:r>
          </a:p>
        </p:txBody>
      </p:sp>
      <p:sp>
        <p:nvSpPr>
          <p:cNvPr id="27" name="圆角矩形 26"/>
          <p:cNvSpPr/>
          <p:nvPr>
            <p:custDataLst>
              <p:tags r:id="rId11"/>
            </p:custDataLst>
          </p:nvPr>
        </p:nvSpPr>
        <p:spPr>
          <a:xfrm>
            <a:off x="866107" y="4884550"/>
            <a:ext cx="3963670" cy="156845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ea typeface="等线" panose="02010600030101010101" charset="-122"/>
                <a:cs typeface="Arial" panose="020B0604020202020204" pitchFamily="34" charset="0"/>
              </a:rPr>
              <a:t>Physics-Informed Passive Motion Paradigm for Parallel Robots: A High-Precision Motor-Primitives Framework</a:t>
            </a:r>
            <a:endParaRPr lang="en-US" altLang="zh-CN" sz="1400" b="1" dirty="0">
              <a:solidFill>
                <a:schemeClr val="bg1"/>
              </a:solidFill>
              <a:ea typeface="等线 Light" panose="02010600030101010101" charset="-122"/>
              <a:cs typeface="Arial" panose="020B0604020202020204" pitchFamily="34" charset="0"/>
            </a:endParaRPr>
          </a:p>
        </p:txBody>
      </p:sp>
      <p:sp>
        <p:nvSpPr>
          <p:cNvPr id="33" name="文本框 32"/>
          <p:cNvSpPr txBox="1"/>
          <p:nvPr/>
        </p:nvSpPr>
        <p:spPr>
          <a:xfrm>
            <a:off x="2920537" y="4284866"/>
            <a:ext cx="1872615" cy="307777"/>
          </a:xfrm>
          <a:prstGeom prst="rect">
            <a:avLst/>
          </a:prstGeom>
          <a:noFill/>
        </p:spPr>
        <p:txBody>
          <a:bodyPr wrap="square" rtlCol="0" anchor="t">
            <a:spAutoFit/>
          </a:bodyPr>
          <a:lstStyle/>
          <a:p>
            <a:r>
              <a:rPr lang="en-US" altLang="zh-CN" sz="1400" b="1" dirty="0">
                <a:solidFill>
                  <a:schemeClr val="tx1"/>
                </a:solidFill>
                <a:cs typeface="Arial" panose="020B0604020202020204" pitchFamily="34" charset="0"/>
                <a:sym typeface="+mn-ea"/>
              </a:rPr>
              <a:t>Structural Scaling</a:t>
            </a:r>
          </a:p>
        </p:txBody>
      </p:sp>
      <p:cxnSp>
        <p:nvCxnSpPr>
          <p:cNvPr id="35" name="直接连接符 34"/>
          <p:cNvCxnSpPr>
            <a:stCxn id="17" idx="0"/>
            <a:endCxn id="9" idx="3"/>
          </p:cNvCxnSpPr>
          <p:nvPr/>
        </p:nvCxnSpPr>
        <p:spPr>
          <a:xfrm flipH="1" flipV="1">
            <a:off x="8130825" y="1221498"/>
            <a:ext cx="969380" cy="1213567"/>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20" idx="1"/>
            <a:endCxn id="27" idx="3"/>
          </p:cNvCxnSpPr>
          <p:nvPr/>
        </p:nvCxnSpPr>
        <p:spPr>
          <a:xfrm flipH="1">
            <a:off x="4829777" y="5657784"/>
            <a:ext cx="2253668" cy="10991"/>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8926408" y="1579679"/>
            <a:ext cx="1958340" cy="307777"/>
          </a:xfrm>
          <a:prstGeom prst="rect">
            <a:avLst/>
          </a:prstGeom>
          <a:noFill/>
        </p:spPr>
        <p:txBody>
          <a:bodyPr wrap="square" rtlCol="0" anchor="t">
            <a:spAutoFit/>
          </a:bodyPr>
          <a:lstStyle/>
          <a:p>
            <a:r>
              <a:rPr lang="en-US" altLang="zh-CN" sz="1400" b="1" dirty="0">
                <a:solidFill>
                  <a:schemeClr val="tx1"/>
                </a:solidFill>
                <a:cs typeface="Arial" panose="020B0604020202020204" pitchFamily="34" charset="0"/>
                <a:sym typeface="+mn-ea"/>
              </a:rPr>
              <a:t>Robust Adaptation</a:t>
            </a:r>
          </a:p>
        </p:txBody>
      </p:sp>
      <p:cxnSp>
        <p:nvCxnSpPr>
          <p:cNvPr id="40" name="直接连接符 39"/>
          <p:cNvCxnSpPr>
            <a:stCxn id="17" idx="2"/>
            <a:endCxn id="20" idx="0"/>
          </p:cNvCxnSpPr>
          <p:nvPr/>
        </p:nvCxnSpPr>
        <p:spPr>
          <a:xfrm>
            <a:off x="9100205" y="4014310"/>
            <a:ext cx="635" cy="859249"/>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9" idx="1"/>
            <a:endCxn id="6" idx="0"/>
          </p:cNvCxnSpPr>
          <p:nvPr/>
        </p:nvCxnSpPr>
        <p:spPr>
          <a:xfrm flipH="1">
            <a:off x="2847942" y="1221498"/>
            <a:ext cx="1249998" cy="122677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1183783" y="1514148"/>
            <a:ext cx="6107722" cy="307777"/>
          </a:xfrm>
          <a:prstGeom prst="rect">
            <a:avLst/>
          </a:prstGeom>
          <a:noFill/>
        </p:spPr>
        <p:txBody>
          <a:bodyPr wrap="square">
            <a:spAutoFit/>
          </a:bodyPr>
          <a:lstStyle/>
          <a:p>
            <a:r>
              <a:rPr lang="en-US" altLang="zh-CN" sz="1400" b="1" dirty="0">
                <a:cs typeface="Arial" panose="020B0604020202020204" pitchFamily="34" charset="0"/>
              </a:rPr>
              <a:t>Probabilistic Extension</a:t>
            </a:r>
            <a:endParaRPr lang="zh-CN" altLang="en-US" sz="1400" b="1" dirty="0">
              <a:cs typeface="Arial" panose="020B0604020202020204" pitchFamily="34" charset="0"/>
            </a:endParaRPr>
          </a:p>
        </p:txBody>
      </p:sp>
      <p:sp>
        <p:nvSpPr>
          <p:cNvPr id="46" name="文本框 45"/>
          <p:cNvSpPr txBox="1"/>
          <p:nvPr/>
        </p:nvSpPr>
        <p:spPr>
          <a:xfrm>
            <a:off x="9108477" y="4278011"/>
            <a:ext cx="2826138" cy="307777"/>
          </a:xfrm>
          <a:prstGeom prst="rect">
            <a:avLst/>
          </a:prstGeom>
          <a:noFill/>
        </p:spPr>
        <p:txBody>
          <a:bodyPr wrap="square">
            <a:spAutoFit/>
          </a:bodyPr>
          <a:lstStyle/>
          <a:p>
            <a:r>
              <a:rPr lang="en-US" altLang="zh-CN" sz="1400" b="1" dirty="0">
                <a:cs typeface="Arial" panose="020B0604020202020204" pitchFamily="34" charset="0"/>
              </a:rPr>
              <a:t>Probabilistic Extension</a:t>
            </a:r>
            <a:endParaRPr lang="zh-CN" altLang="en-US" sz="1400" b="1" dirty="0">
              <a:cs typeface="Arial" panose="020B0604020202020204" pitchFamily="34" charset="0"/>
            </a:endParaRPr>
          </a:p>
        </p:txBody>
      </p:sp>
      <p:sp>
        <p:nvSpPr>
          <p:cNvPr id="53" name="文本框 52"/>
          <p:cNvSpPr txBox="1"/>
          <p:nvPr/>
        </p:nvSpPr>
        <p:spPr>
          <a:xfrm>
            <a:off x="4921564" y="5160446"/>
            <a:ext cx="2253668" cy="307777"/>
          </a:xfrm>
          <a:prstGeom prst="rect">
            <a:avLst/>
          </a:prstGeom>
          <a:noFill/>
        </p:spPr>
        <p:txBody>
          <a:bodyPr wrap="square">
            <a:spAutoFit/>
          </a:bodyPr>
          <a:lstStyle/>
          <a:p>
            <a:r>
              <a:rPr lang="en-US" altLang="zh-CN" sz="1400" b="1" dirty="0">
                <a:cs typeface="Arial" panose="020B0604020202020204" pitchFamily="34" charset="0"/>
              </a:rPr>
              <a:t>Reliability-Driven</a:t>
            </a:r>
            <a:endParaRPr lang="zh-CN" altLang="en-US" sz="1400" b="1" dirty="0">
              <a:cs typeface="Arial" panose="020B0604020202020204" pitchFamily="34" charset="0"/>
            </a:endParaRP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Conclusion</a:t>
            </a:r>
          </a:p>
        </p:txBody>
      </p:sp>
      <p:sp>
        <p:nvSpPr>
          <p:cNvPr id="3" name="矩形 2"/>
          <p:cNvSpPr/>
          <p:nvPr>
            <p:custDataLst>
              <p:tags r:id="rId1"/>
            </p:custDataLst>
          </p:nvPr>
        </p:nvSpPr>
        <p:spPr>
          <a:xfrm>
            <a:off x="1999212" y="1213549"/>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2000" b="1" dirty="0">
              <a:solidFill>
                <a:srgbClr val="0174AB"/>
              </a:solidFill>
              <a:latin typeface="Arial" panose="020B0604020202020204" pitchFamily="34" charset="0"/>
              <a:cs typeface="Arial" panose="020B0604020202020204" pitchFamily="34" charset="0"/>
            </a:endParaRP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20</a:t>
            </a:fld>
            <a:endParaRPr lang="zh-HK" altLang="en-US" sz="1600" dirty="0">
              <a:solidFill>
                <a:schemeClr val="bg1"/>
              </a:solidFill>
            </a:endParaRPr>
          </a:p>
        </p:txBody>
      </p:sp>
      <p:sp>
        <p:nvSpPr>
          <p:cNvPr id="4" name="文本框 3"/>
          <p:cNvSpPr txBox="1"/>
          <p:nvPr/>
        </p:nvSpPr>
        <p:spPr>
          <a:xfrm>
            <a:off x="264160" y="981075"/>
            <a:ext cx="11593830" cy="2861310"/>
          </a:xfrm>
          <a:prstGeom prst="rect">
            <a:avLst/>
          </a:prstGeom>
          <a:noFill/>
        </p:spPr>
        <p:txBody>
          <a:bodyPr wrap="square" rtlCol="0">
            <a:spAutoFit/>
          </a:bodyPr>
          <a:lstStyle/>
          <a:p>
            <a:pPr marL="342900" indent="-342900" fontAlgn="auto">
              <a:lnSpc>
                <a:spcPct val="150000"/>
              </a:lnSpc>
              <a:spcBef>
                <a:spcPts val="0"/>
              </a:spcBef>
              <a:spcAft>
                <a:spcPts val="0"/>
              </a:spcAft>
              <a:buFont typeface="Arial" panose="020B0604020202020204" pitchFamily="34" charset="0"/>
              <a:buChar char="•"/>
            </a:pPr>
            <a:r>
              <a:rPr lang="en-US" altLang="zh-CN" sz="2400" dirty="0">
                <a:latin typeface="Times New Roman" panose="02020603050405020304" pitchFamily="18" charset="0"/>
                <a:ea typeface="等线" panose="02010600030101010101" charset="-122"/>
                <a:cs typeface="Times New Roman" panose="02020603050405020304" pitchFamily="18" charset="0"/>
              </a:rPr>
              <a:t>The T/S-PIML method integrates the spectral method with PINN to model distributed parameter systems. By decoupling PDEs into reduced-order ODEs, it significantly enhances training efficiency and convergence. </a:t>
            </a:r>
          </a:p>
          <a:p>
            <a:pPr marL="342900" indent="-342900" fontAlgn="auto">
              <a:lnSpc>
                <a:spcPct val="150000"/>
              </a:lnSpc>
              <a:spcBef>
                <a:spcPts val="0"/>
              </a:spcBef>
              <a:spcAft>
                <a:spcPts val="0"/>
              </a:spcAft>
              <a:buFont typeface="Arial" panose="020B0604020202020204" pitchFamily="34" charset="0"/>
              <a:buChar char="•"/>
            </a:pPr>
            <a:r>
              <a:rPr lang="en-US" altLang="zh-CN" sz="2400" dirty="0">
                <a:latin typeface="Times New Roman" panose="02020603050405020304" pitchFamily="18" charset="0"/>
                <a:ea typeface="等线" panose="02010600030101010101" charset="-122"/>
                <a:cs typeface="Times New Roman" panose="02020603050405020304" pitchFamily="18" charset="0"/>
                <a:sym typeface="+mn-ea"/>
              </a:rPr>
              <a:t>The T/S-PIML method</a:t>
            </a:r>
            <a:r>
              <a:rPr lang="en-US" altLang="zh-CN" sz="2400" dirty="0">
                <a:latin typeface="Times New Roman" panose="02020603050405020304" pitchFamily="18" charset="0"/>
                <a:ea typeface="等线" panose="02010600030101010101" charset="-122"/>
                <a:cs typeface="Times New Roman" panose="02020603050405020304" pitchFamily="18" charset="0"/>
              </a:rPr>
              <a:t> achieves superior accuracy and robustness with limited data, as demonstrated in battery thermal modeling.</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960245"/>
            <a:ext cx="12170410" cy="224282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Arial" panose="020B0604020202020204" pitchFamily="34" charset="0"/>
            </a:endParaRPr>
          </a:p>
        </p:txBody>
      </p:sp>
      <p:sp>
        <p:nvSpPr>
          <p:cNvPr id="2" name="文本框 1"/>
          <p:cNvSpPr txBox="1"/>
          <p:nvPr/>
        </p:nvSpPr>
        <p:spPr bwMode="auto">
          <a:xfrm>
            <a:off x="351876" y="165152"/>
            <a:ext cx="2054225" cy="645160"/>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等线 Light" panose="02010600030101010101" charset="-122"/>
                <a:cs typeface="Times New Roman" panose="02020603050405020304" pitchFamily="18" charset="0"/>
              </a:rPr>
              <a:t>Paper 2</a:t>
            </a: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21</a:t>
            </a:fld>
            <a:endParaRPr lang="zh-HK" altLang="en-US" sz="1600" dirty="0">
              <a:solidFill>
                <a:schemeClr val="bg1"/>
              </a:solidFill>
            </a:endParaRPr>
          </a:p>
        </p:txBody>
      </p:sp>
      <p:grpSp>
        <p:nvGrpSpPr>
          <p:cNvPr id="10" name="组合 9"/>
          <p:cNvGrpSpPr/>
          <p:nvPr/>
        </p:nvGrpSpPr>
        <p:grpSpPr>
          <a:xfrm>
            <a:off x="351876" y="4596014"/>
            <a:ext cx="8747760" cy="872490"/>
            <a:chOff x="623" y="7327"/>
            <a:chExt cx="13776" cy="1374"/>
          </a:xfrm>
        </p:grpSpPr>
        <p:sp>
          <p:nvSpPr>
            <p:cNvPr id="12" name="文本框 11"/>
            <p:cNvSpPr txBox="1"/>
            <p:nvPr/>
          </p:nvSpPr>
          <p:spPr>
            <a:xfrm>
              <a:off x="623" y="7327"/>
              <a:ext cx="13776" cy="580"/>
            </a:xfrm>
            <a:prstGeom prst="rect">
              <a:avLst/>
            </a:prstGeom>
            <a:noFill/>
          </p:spPr>
          <p:txBody>
            <a:bodyPr wrap="square" rtlCol="0">
              <a:spAutoFit/>
            </a:bodyPr>
            <a:lstStyle/>
            <a:p>
              <a:r>
                <a:rPr lang="en-US" altLang="zh-CN" b="1" dirty="0">
                  <a:cs typeface="Arial" panose="020B0604020202020204" pitchFamily="34" charset="0"/>
                </a:rPr>
                <a:t>Publish Journal: </a:t>
              </a:r>
              <a:r>
                <a:rPr lang="en-US" altLang="zh-CN" dirty="0">
                  <a:cs typeface="Arial" panose="020B0604020202020204" pitchFamily="34" charset="0"/>
                </a:rPr>
                <a:t> IEEE TRANSACTIONS ON INDUSTRIAL INFORMATICS </a:t>
              </a:r>
            </a:p>
          </p:txBody>
        </p:sp>
        <p:sp>
          <p:nvSpPr>
            <p:cNvPr id="14" name="文本框 13"/>
            <p:cNvSpPr txBox="1"/>
            <p:nvPr/>
          </p:nvSpPr>
          <p:spPr>
            <a:xfrm>
              <a:off x="623" y="8121"/>
              <a:ext cx="9184" cy="580"/>
            </a:xfrm>
            <a:prstGeom prst="rect">
              <a:avLst/>
            </a:prstGeom>
            <a:noFill/>
          </p:spPr>
          <p:txBody>
            <a:bodyPr wrap="square" rtlCol="0">
              <a:spAutoFit/>
            </a:bodyPr>
            <a:lstStyle/>
            <a:p>
              <a:r>
                <a:rPr lang="en-US" altLang="zh-CN" b="1" dirty="0">
                  <a:cs typeface="Arial" panose="020B0604020202020204" pitchFamily="34" charset="0"/>
                </a:rPr>
                <a:t>Published Time:</a:t>
              </a:r>
              <a:r>
                <a:rPr lang="en-US" altLang="zh-CN" dirty="0">
                  <a:cs typeface="Arial" panose="020B0604020202020204" pitchFamily="34" charset="0"/>
                </a:rPr>
                <a:t> 2025</a:t>
              </a:r>
            </a:p>
          </p:txBody>
        </p:sp>
      </p:grpSp>
      <p:pic>
        <p:nvPicPr>
          <p:cNvPr id="15" name="图片 14"/>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
        <p:nvSpPr>
          <p:cNvPr id="11" name="文本框 10"/>
          <p:cNvSpPr txBox="1"/>
          <p:nvPr/>
        </p:nvSpPr>
        <p:spPr>
          <a:xfrm>
            <a:off x="328300" y="2295379"/>
            <a:ext cx="12209780" cy="1307537"/>
          </a:xfrm>
          <a:prstGeom prst="rect">
            <a:avLst/>
          </a:prstGeom>
          <a:noFill/>
        </p:spPr>
        <p:txBody>
          <a:bodyPr wrap="square">
            <a:spAutoFit/>
          </a:bodyPr>
          <a:lstStyle/>
          <a:p>
            <a:pPr algn="ctr">
              <a:lnSpc>
                <a:spcPct val="150000"/>
              </a:lnSpc>
            </a:pPr>
            <a:r>
              <a:rPr lang="en-US" altLang="zh-CN" sz="2800" b="1" dirty="0">
                <a:solidFill>
                  <a:schemeClr val="bg1"/>
                </a:solidFill>
                <a:cs typeface="Arial" panose="020B0604020202020204" pitchFamily="34" charset="0"/>
              </a:rPr>
              <a:t>Physics-Informed Adaptive-Weight NBeatsx for</a:t>
            </a:r>
          </a:p>
          <a:p>
            <a:pPr algn="ctr">
              <a:lnSpc>
                <a:spcPct val="150000"/>
              </a:lnSpc>
            </a:pPr>
            <a:r>
              <a:rPr lang="en-US" altLang="zh-CN" sz="2800" b="1" dirty="0">
                <a:solidFill>
                  <a:schemeClr val="bg1"/>
                </a:solidFill>
                <a:cs typeface="Arial" panose="020B0604020202020204" pitchFamily="34" charset="0"/>
              </a:rPr>
              <a:t>Short-Term Wind Power Forecasting</a:t>
            </a:r>
          </a:p>
        </p:txBody>
      </p:sp>
      <p:sp>
        <p:nvSpPr>
          <p:cNvPr id="4" name="文本框 3"/>
          <p:cNvSpPr txBox="1"/>
          <p:nvPr/>
        </p:nvSpPr>
        <p:spPr>
          <a:xfrm>
            <a:off x="86" y="3865848"/>
            <a:ext cx="8306185" cy="337185"/>
          </a:xfrm>
          <a:prstGeom prst="rect">
            <a:avLst/>
          </a:prstGeom>
          <a:noFill/>
        </p:spPr>
        <p:txBody>
          <a:bodyPr wrap="square">
            <a:spAutoFit/>
          </a:bodyPr>
          <a:lstStyle/>
          <a:p>
            <a:r>
              <a:rPr lang="en-US" altLang="zh-CN" sz="1600" dirty="0">
                <a:solidFill>
                  <a:schemeClr val="bg1"/>
                </a:solidFill>
                <a:effectLst/>
              </a:rPr>
              <a:t> </a:t>
            </a:r>
            <a:r>
              <a:rPr lang="en-US" altLang="zh-CN" sz="1600" dirty="0">
                <a:solidFill>
                  <a:schemeClr val="bg1"/>
                </a:solidFill>
                <a:cs typeface="Arial" panose="020B0604020202020204" pitchFamily="34" charset="0"/>
              </a:rPr>
              <a:t>Chunyu Li , Li Sheng , Senior Member, IEEE, Xiaopeng Xi , and Maiying Zhong</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31" name="文本框 30"/>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26"/>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rPr>
                  <a:t>Problem Description</a:t>
                </a: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sym typeface="+mn-ea"/>
                  </a:rPr>
                  <a:t>Experiment Results</a:t>
                </a: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sym typeface="+mn-ea"/>
                  </a:rPr>
                  <a:t>Method Design</a:t>
                </a: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22</a:t>
            </a:fld>
            <a:endParaRPr lang="zh-HK" altLang="en-US" sz="1600" dirty="0">
              <a:solidFill>
                <a:schemeClr val="bg1"/>
              </a:solidFill>
            </a:endParaRPr>
          </a:p>
        </p:txBody>
      </p:sp>
      <p:pic>
        <p:nvPicPr>
          <p:cNvPr id="25" name="图片 24"/>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23</a:t>
            </a:fld>
            <a:endParaRPr lang="zh-HK" altLang="en-US" sz="1600" dirty="0">
              <a:solidFill>
                <a:schemeClr val="bg1"/>
              </a:solidFill>
            </a:endParaRPr>
          </a:p>
        </p:txBody>
      </p:sp>
      <p:pic>
        <p:nvPicPr>
          <p:cNvPr id="25" name="图片 24"/>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96" name="组合 18"/>
          <p:cNvGrpSpPr/>
          <p:nvPr/>
        </p:nvGrpSpPr>
        <p:grpSpPr bwMode="auto">
          <a:xfrm>
            <a:off x="2409457" y="2650330"/>
            <a:ext cx="1505450" cy="1479472"/>
            <a:chOff x="1709739" y="2636838"/>
            <a:chExt cx="1590160" cy="1584325"/>
          </a:xfrm>
          <a:solidFill>
            <a:srgbClr val="044875"/>
          </a:solidFill>
        </p:grpSpPr>
        <p:sp>
          <p:nvSpPr>
            <p:cNvPr id="497"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98"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99"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0"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1"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2"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3"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4"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5"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506" name="文本框 505"/>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p>
        </p:txBody>
      </p:sp>
      <p:grpSp>
        <p:nvGrpSpPr>
          <p:cNvPr id="507" name="组合 506"/>
          <p:cNvGrpSpPr/>
          <p:nvPr>
            <p:custDataLst>
              <p:tags r:id="rId1"/>
            </p:custDataLst>
          </p:nvPr>
        </p:nvGrpSpPr>
        <p:grpSpPr>
          <a:xfrm>
            <a:off x="4523741" y="2047924"/>
            <a:ext cx="5370513" cy="534987"/>
            <a:chOff x="3281952" y="1484784"/>
            <a:chExt cx="5370513" cy="534987"/>
          </a:xfrm>
        </p:grpSpPr>
        <p:grpSp>
          <p:nvGrpSpPr>
            <p:cNvPr id="508" name="组合 507"/>
            <p:cNvGrpSpPr/>
            <p:nvPr/>
          </p:nvGrpSpPr>
          <p:grpSpPr>
            <a:xfrm>
              <a:off x="3943940" y="1484784"/>
              <a:ext cx="4708525" cy="534987"/>
              <a:chOff x="3943940" y="1626760"/>
              <a:chExt cx="4708525" cy="534987"/>
            </a:xfrm>
          </p:grpSpPr>
          <p:sp>
            <p:nvSpPr>
              <p:cNvPr id="512"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13" name="文本框 20"/>
              <p:cNvSpPr txBox="1">
                <a:spLocks noChangeArrowheads="1"/>
              </p:cNvSpPr>
              <p:nvPr>
                <p:custDataLst>
                  <p:tags r:id="rId26"/>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rPr>
                  <a:t>Problem Description</a:t>
                </a:r>
              </a:p>
            </p:txBody>
          </p:sp>
          <p:sp>
            <p:nvSpPr>
              <p:cNvPr id="514" name="矩形 513"/>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15" name="直接连接符 514"/>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09" name="组合 508"/>
            <p:cNvGrpSpPr/>
            <p:nvPr/>
          </p:nvGrpSpPr>
          <p:grpSpPr>
            <a:xfrm>
              <a:off x="3281952" y="1484784"/>
              <a:ext cx="689642" cy="534987"/>
              <a:chOff x="3281952" y="1626760"/>
              <a:chExt cx="689642" cy="534987"/>
            </a:xfrm>
          </p:grpSpPr>
          <p:sp>
            <p:nvSpPr>
              <p:cNvPr id="510" name="矩形 509"/>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1"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516" name="组合 515"/>
          <p:cNvGrpSpPr/>
          <p:nvPr>
            <p:custDataLst>
              <p:tags r:id="rId2"/>
            </p:custDataLst>
          </p:nvPr>
        </p:nvGrpSpPr>
        <p:grpSpPr>
          <a:xfrm>
            <a:off x="4503593" y="3688642"/>
            <a:ext cx="5372100" cy="534987"/>
            <a:chOff x="3261805" y="3188752"/>
            <a:chExt cx="5372100" cy="534987"/>
          </a:xfrm>
        </p:grpSpPr>
        <p:grpSp>
          <p:nvGrpSpPr>
            <p:cNvPr id="517" name="组合 516"/>
            <p:cNvGrpSpPr/>
            <p:nvPr/>
          </p:nvGrpSpPr>
          <p:grpSpPr>
            <a:xfrm>
              <a:off x="3261805" y="3188752"/>
              <a:ext cx="689593" cy="534987"/>
              <a:chOff x="3261805" y="3188752"/>
              <a:chExt cx="689593" cy="534987"/>
            </a:xfrm>
          </p:grpSpPr>
          <p:sp>
            <p:nvSpPr>
              <p:cNvPr id="523" name="矩形 522"/>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4"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518" name="组合 517"/>
            <p:cNvGrpSpPr/>
            <p:nvPr/>
          </p:nvGrpSpPr>
          <p:grpSpPr>
            <a:xfrm>
              <a:off x="3923792" y="3188752"/>
              <a:ext cx="4710113" cy="534987"/>
              <a:chOff x="3923792" y="3188752"/>
              <a:chExt cx="4710113" cy="534987"/>
            </a:xfrm>
          </p:grpSpPr>
          <p:sp>
            <p:nvSpPr>
              <p:cNvPr id="519"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Experiment Results</a:t>
                </a:r>
              </a:p>
            </p:txBody>
          </p:sp>
          <p:sp>
            <p:nvSpPr>
              <p:cNvPr id="520" name="矩形 519"/>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1" name="直接连接符 520"/>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2"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25" name="组合 524"/>
          <p:cNvGrpSpPr/>
          <p:nvPr>
            <p:custDataLst>
              <p:tags r:id="rId3"/>
            </p:custDataLst>
          </p:nvPr>
        </p:nvGrpSpPr>
        <p:grpSpPr>
          <a:xfrm>
            <a:off x="4503593" y="4509001"/>
            <a:ext cx="5372100" cy="534987"/>
            <a:chOff x="3261805" y="4046141"/>
            <a:chExt cx="5372100" cy="534987"/>
          </a:xfrm>
        </p:grpSpPr>
        <p:grpSp>
          <p:nvGrpSpPr>
            <p:cNvPr id="526" name="组合 525"/>
            <p:cNvGrpSpPr/>
            <p:nvPr/>
          </p:nvGrpSpPr>
          <p:grpSpPr>
            <a:xfrm>
              <a:off x="3261805" y="4046141"/>
              <a:ext cx="689447" cy="534987"/>
              <a:chOff x="3261805" y="3969748"/>
              <a:chExt cx="689447" cy="534987"/>
            </a:xfrm>
          </p:grpSpPr>
          <p:sp>
            <p:nvSpPr>
              <p:cNvPr id="532" name="矩形 531"/>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3"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527" name="组合 526"/>
            <p:cNvGrpSpPr/>
            <p:nvPr/>
          </p:nvGrpSpPr>
          <p:grpSpPr>
            <a:xfrm>
              <a:off x="3923792" y="4046141"/>
              <a:ext cx="4710113" cy="534987"/>
              <a:chOff x="3923792" y="3969748"/>
              <a:chExt cx="4710113" cy="534987"/>
            </a:xfrm>
          </p:grpSpPr>
          <p:sp>
            <p:nvSpPr>
              <p:cNvPr id="528"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Conclusion</a:t>
                </a:r>
              </a:p>
            </p:txBody>
          </p:sp>
          <p:sp>
            <p:nvSpPr>
              <p:cNvPr id="529" name="矩形 528"/>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0" name="直接连接符 529"/>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34" name="组合 533"/>
          <p:cNvGrpSpPr/>
          <p:nvPr>
            <p:custDataLst>
              <p:tags r:id="rId4"/>
            </p:custDataLst>
          </p:nvPr>
        </p:nvGrpSpPr>
        <p:grpSpPr>
          <a:xfrm>
            <a:off x="4517645" y="2868283"/>
            <a:ext cx="5370513" cy="534987"/>
            <a:chOff x="3275856" y="2348880"/>
            <a:chExt cx="5370513" cy="534987"/>
          </a:xfrm>
        </p:grpSpPr>
        <p:grpSp>
          <p:nvGrpSpPr>
            <p:cNvPr id="535" name="组合 534"/>
            <p:cNvGrpSpPr/>
            <p:nvPr/>
          </p:nvGrpSpPr>
          <p:grpSpPr>
            <a:xfrm>
              <a:off x="3275856" y="2348880"/>
              <a:ext cx="689474" cy="534987"/>
              <a:chOff x="3275856" y="2407756"/>
              <a:chExt cx="689474" cy="534987"/>
            </a:xfrm>
          </p:grpSpPr>
          <p:sp>
            <p:nvSpPr>
              <p:cNvPr id="541" name="矩形 540"/>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2"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536" name="组合 535"/>
            <p:cNvGrpSpPr/>
            <p:nvPr/>
          </p:nvGrpSpPr>
          <p:grpSpPr>
            <a:xfrm>
              <a:off x="3937844" y="2348880"/>
              <a:ext cx="4708525" cy="534987"/>
              <a:chOff x="3937844" y="2407756"/>
              <a:chExt cx="4708525" cy="534987"/>
            </a:xfrm>
          </p:grpSpPr>
          <p:sp>
            <p:nvSpPr>
              <p:cNvPr id="537"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Method Design</a:t>
                </a:r>
              </a:p>
            </p:txBody>
          </p:sp>
          <p:sp>
            <p:nvSpPr>
              <p:cNvPr id="538" name="矩形 537"/>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9" name="直接连接符 538"/>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40"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Problem Description </a:t>
            </a:r>
          </a:p>
        </p:txBody>
      </p:sp>
      <p:sp>
        <p:nvSpPr>
          <p:cNvPr id="8" name="文本框 7"/>
          <p:cNvSpPr txBox="1"/>
          <p:nvPr/>
        </p:nvSpPr>
        <p:spPr>
          <a:xfrm>
            <a:off x="47625" y="720090"/>
            <a:ext cx="11957050" cy="5547995"/>
          </a:xfrm>
          <a:prstGeom prst="rect">
            <a:avLst/>
          </a:prstGeom>
          <a:noFill/>
          <a:ln>
            <a:noFill/>
          </a:ln>
        </p:spPr>
        <p:txBody>
          <a:bodyPr wrap="square" rtlCol="0">
            <a:noAutofit/>
          </a:bodyPr>
          <a:lstStyle/>
          <a:p>
            <a:pPr marL="342900" indent="-342900" fontAlgn="auto">
              <a:lnSpc>
                <a:spcPct val="150000"/>
              </a:lnSpc>
              <a:buFont typeface="Wingdings" panose="05000000000000000000" charset="0"/>
              <a:buChar char="Ø"/>
            </a:pPr>
            <a:r>
              <a:rPr lang="en-US" altLang="zh-CN" sz="2400" dirty="0"/>
              <a:t>The study addresses the challenges of short-term wind power forecasting (WPF), existing "closed-box" deep learning models lack physical interpretability and struggle with the volatility and intermittency of wind data. By integrating physical prior knowledge with a data-driven </a:t>
            </a:r>
            <a:r>
              <a:rPr lang="en-US" altLang="zh-CN" sz="2400" dirty="0" err="1"/>
              <a:t>NBEATSx</a:t>
            </a:r>
            <a:r>
              <a:rPr lang="en-US" altLang="zh-CN" sz="2400" dirty="0"/>
              <a:t> architecture.</a:t>
            </a:r>
          </a:p>
          <a:p>
            <a:pPr marL="342900" indent="-342900" fontAlgn="auto">
              <a:lnSpc>
                <a:spcPct val="150000"/>
              </a:lnSpc>
              <a:buFont typeface="Wingdings" panose="05000000000000000000" charset="0"/>
              <a:buChar char="Ø"/>
            </a:pPr>
            <a:r>
              <a:rPr lang="en-US" altLang="zh-CN" sz="2400" dirty="0"/>
              <a:t>The study aim to solve the joint optimization problem of enhancing forecast accuracy while ensuring the results remain physically rational and robust. </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24</a:t>
            </a:fld>
            <a:endParaRPr lang="zh-HK" altLang="en-US" sz="1600" dirty="0">
              <a:solidFill>
                <a:schemeClr val="bg1"/>
              </a:solidFill>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25</a:t>
            </a:fld>
            <a:endParaRPr lang="zh-HK" altLang="en-US" sz="1600" dirty="0">
              <a:solidFill>
                <a:schemeClr val="bg1"/>
              </a:solidFill>
            </a:endParaRPr>
          </a:p>
        </p:txBody>
      </p:sp>
      <p:pic>
        <p:nvPicPr>
          <p:cNvPr id="7" name="图片 6"/>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9"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3"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6"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7"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8"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9"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0"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1"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2"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73" name="文本框 72"/>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p>
        </p:txBody>
      </p:sp>
      <p:grpSp>
        <p:nvGrpSpPr>
          <p:cNvPr id="74" name="组合 73"/>
          <p:cNvGrpSpPr/>
          <p:nvPr>
            <p:custDataLst>
              <p:tags r:id="rId1"/>
            </p:custDataLst>
          </p:nvPr>
        </p:nvGrpSpPr>
        <p:grpSpPr>
          <a:xfrm>
            <a:off x="4523741" y="2047924"/>
            <a:ext cx="5370513" cy="534987"/>
            <a:chOff x="3281952" y="1484784"/>
            <a:chExt cx="5370513" cy="534987"/>
          </a:xfrm>
        </p:grpSpPr>
        <p:grpSp>
          <p:nvGrpSpPr>
            <p:cNvPr id="75" name="组合 74"/>
            <p:cNvGrpSpPr/>
            <p:nvPr/>
          </p:nvGrpSpPr>
          <p:grpSpPr>
            <a:xfrm>
              <a:off x="3943940" y="1484784"/>
              <a:ext cx="4708525" cy="534987"/>
              <a:chOff x="3943940" y="1626760"/>
              <a:chExt cx="4708525" cy="534987"/>
            </a:xfrm>
          </p:grpSpPr>
          <p:sp>
            <p:nvSpPr>
              <p:cNvPr id="7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0" name="文本框 20"/>
              <p:cNvSpPr txBox="1">
                <a:spLocks noChangeArrowheads="1"/>
              </p:cNvSpPr>
              <p:nvPr>
                <p:custDataLst>
                  <p:tags r:id="rId26"/>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Problem Description</a:t>
                </a:r>
              </a:p>
            </p:txBody>
          </p:sp>
          <p:sp>
            <p:nvSpPr>
              <p:cNvPr id="81" name="矩形 8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2" name="直接连接符 8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a:off x="3281952" y="1484784"/>
              <a:ext cx="689642" cy="534987"/>
              <a:chOff x="3281952" y="1626760"/>
              <a:chExt cx="689642" cy="534987"/>
            </a:xfrm>
          </p:grpSpPr>
          <p:sp>
            <p:nvSpPr>
              <p:cNvPr id="77" name="矩形 76"/>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8"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3" name="组合 82"/>
          <p:cNvGrpSpPr/>
          <p:nvPr>
            <p:custDataLst>
              <p:tags r:id="rId2"/>
            </p:custDataLst>
          </p:nvPr>
        </p:nvGrpSpPr>
        <p:grpSpPr>
          <a:xfrm>
            <a:off x="4503593" y="3688642"/>
            <a:ext cx="5372100" cy="534987"/>
            <a:chOff x="3261805" y="3188752"/>
            <a:chExt cx="5372100" cy="534987"/>
          </a:xfrm>
        </p:grpSpPr>
        <p:grpSp>
          <p:nvGrpSpPr>
            <p:cNvPr id="84" name="组合 83"/>
            <p:cNvGrpSpPr/>
            <p:nvPr/>
          </p:nvGrpSpPr>
          <p:grpSpPr>
            <a:xfrm>
              <a:off x="3261805" y="3188752"/>
              <a:ext cx="689593" cy="534987"/>
              <a:chOff x="3261805" y="3188752"/>
              <a:chExt cx="689593" cy="534987"/>
            </a:xfrm>
          </p:grpSpPr>
          <p:sp>
            <p:nvSpPr>
              <p:cNvPr id="100" name="矩形 99"/>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1"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85" name="组合 84"/>
            <p:cNvGrpSpPr/>
            <p:nvPr/>
          </p:nvGrpSpPr>
          <p:grpSpPr>
            <a:xfrm>
              <a:off x="3923792" y="3188752"/>
              <a:ext cx="4710113" cy="534987"/>
              <a:chOff x="3923792" y="3188752"/>
              <a:chExt cx="4710113" cy="534987"/>
            </a:xfrm>
          </p:grpSpPr>
          <p:sp>
            <p:nvSpPr>
              <p:cNvPr id="87"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Experiment Results</a:t>
                </a:r>
              </a:p>
            </p:txBody>
          </p:sp>
          <p:sp>
            <p:nvSpPr>
              <p:cNvPr id="91" name="矩形 90"/>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5" name="直接连接符 94"/>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9"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2" name="组合 101"/>
          <p:cNvGrpSpPr/>
          <p:nvPr>
            <p:custDataLst>
              <p:tags r:id="rId3"/>
            </p:custDataLst>
          </p:nvPr>
        </p:nvGrpSpPr>
        <p:grpSpPr>
          <a:xfrm>
            <a:off x="4503593" y="4509001"/>
            <a:ext cx="5372100" cy="534987"/>
            <a:chOff x="3261805" y="4046141"/>
            <a:chExt cx="5372100" cy="534987"/>
          </a:xfrm>
        </p:grpSpPr>
        <p:grpSp>
          <p:nvGrpSpPr>
            <p:cNvPr id="103" name="组合 102"/>
            <p:cNvGrpSpPr/>
            <p:nvPr/>
          </p:nvGrpSpPr>
          <p:grpSpPr>
            <a:xfrm>
              <a:off x="3261805" y="4046141"/>
              <a:ext cx="689447" cy="534987"/>
              <a:chOff x="3261805" y="3969748"/>
              <a:chExt cx="689447" cy="534987"/>
            </a:xfrm>
          </p:grpSpPr>
          <p:sp>
            <p:nvSpPr>
              <p:cNvPr id="109" name="矩形 10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4" name="组合 103"/>
            <p:cNvGrpSpPr/>
            <p:nvPr/>
          </p:nvGrpSpPr>
          <p:grpSpPr>
            <a:xfrm>
              <a:off x="3923792" y="4046141"/>
              <a:ext cx="4710113" cy="534987"/>
              <a:chOff x="3923792" y="3969748"/>
              <a:chExt cx="4710113" cy="534987"/>
            </a:xfrm>
          </p:grpSpPr>
          <p:sp>
            <p:nvSpPr>
              <p:cNvPr id="105"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Conclusion</a:t>
                </a:r>
              </a:p>
            </p:txBody>
          </p:sp>
          <p:sp>
            <p:nvSpPr>
              <p:cNvPr id="106" name="矩形 105"/>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7" name="直接连接符 106"/>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11" name="组合 110"/>
          <p:cNvGrpSpPr/>
          <p:nvPr>
            <p:custDataLst>
              <p:tags r:id="rId4"/>
            </p:custDataLst>
          </p:nvPr>
        </p:nvGrpSpPr>
        <p:grpSpPr>
          <a:xfrm>
            <a:off x="4517645" y="2868283"/>
            <a:ext cx="5370513" cy="534987"/>
            <a:chOff x="3275856" y="2348880"/>
            <a:chExt cx="5370513" cy="534987"/>
          </a:xfrm>
        </p:grpSpPr>
        <p:grpSp>
          <p:nvGrpSpPr>
            <p:cNvPr id="112" name="组合 111"/>
            <p:cNvGrpSpPr/>
            <p:nvPr/>
          </p:nvGrpSpPr>
          <p:grpSpPr>
            <a:xfrm>
              <a:off x="3275856" y="2348880"/>
              <a:ext cx="689474" cy="534987"/>
              <a:chOff x="3275856" y="2407756"/>
              <a:chExt cx="689474" cy="534987"/>
            </a:xfrm>
          </p:grpSpPr>
          <p:sp>
            <p:nvSpPr>
              <p:cNvPr id="118" name="矩形 117"/>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9"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13" name="组合 112"/>
            <p:cNvGrpSpPr/>
            <p:nvPr/>
          </p:nvGrpSpPr>
          <p:grpSpPr>
            <a:xfrm>
              <a:off x="3937844" y="2348880"/>
              <a:ext cx="4708525" cy="534987"/>
              <a:chOff x="3937844" y="2407756"/>
              <a:chExt cx="4708525" cy="534987"/>
            </a:xfrm>
          </p:grpSpPr>
          <p:sp>
            <p:nvSpPr>
              <p:cNvPr id="114"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sym typeface="+mn-ea"/>
                  </a:rPr>
                  <a:t>Method Design</a:t>
                </a:r>
              </a:p>
            </p:txBody>
          </p:sp>
          <p:sp>
            <p:nvSpPr>
              <p:cNvPr id="115" name="矩形 114"/>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6" name="直接连接符 115"/>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6539897"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26</a:t>
            </a:fld>
            <a:endParaRPr lang="zh-HK" altLang="en-US" sz="1600" dirty="0">
              <a:solidFill>
                <a:schemeClr val="bg1"/>
              </a:solidFill>
            </a:endParaRPr>
          </a:p>
        </p:txBody>
      </p:sp>
      <p:sp>
        <p:nvSpPr>
          <p:cNvPr id="2" name="文本框 1"/>
          <p:cNvSpPr txBox="1"/>
          <p:nvPr/>
        </p:nvSpPr>
        <p:spPr>
          <a:xfrm>
            <a:off x="36195" y="813435"/>
            <a:ext cx="12000230" cy="5746115"/>
          </a:xfrm>
          <a:prstGeom prst="rect">
            <a:avLst/>
          </a:prstGeom>
          <a:noFill/>
        </p:spPr>
        <p:txBody>
          <a:bodyPr wrap="square" rtlCol="0" anchor="t">
            <a:noAutofit/>
          </a:bodyPr>
          <a:lstStyle/>
          <a:p>
            <a:pPr marL="342900" indent="-342900" algn="just" fontAlgn="auto">
              <a:lnSpc>
                <a:spcPct val="150000"/>
              </a:lnSpc>
              <a:buFont typeface="Wingdings" panose="05000000000000000000" charset="0"/>
              <a:buChar char="Ø"/>
            </a:pPr>
            <a:r>
              <a:rPr lang="en-US" altLang="zh-CN" sz="2400" dirty="0">
                <a:latin typeface="Times New Roman" panose="02020603050405020304" pitchFamily="18" charset="0"/>
                <a:cs typeface="Times New Roman" panose="02020603050405020304" pitchFamily="18" charset="0"/>
                <a:sym typeface="+mn-ea"/>
              </a:rPr>
              <a:t>The study proposes a deep reinforcement learning-based dynamic scheduling approach for EOL product disassembly with stimuli-activated self-disassembly.</a:t>
            </a:r>
          </a:p>
          <a:p>
            <a:pPr marL="342900" indent="-342900" algn="just" fontAlgn="auto">
              <a:lnSpc>
                <a:spcPct val="150000"/>
              </a:lnSpc>
              <a:buFont typeface="Wingdings" panose="05000000000000000000" charset="0"/>
              <a:buChar char="Ø"/>
            </a:pPr>
            <a:r>
              <a:rPr lang="en-US" altLang="zh-CN" sz="2400" dirty="0">
                <a:latin typeface="Times New Roman" panose="02020603050405020304" pitchFamily="18" charset="0"/>
                <a:cs typeface="Times New Roman" panose="02020603050405020304" pitchFamily="18" charset="0"/>
                <a:sym typeface="+mn-ea"/>
              </a:rPr>
              <a:t>A constrained multi-agent deep reinforcement learning (C-QMIX) approach is developed to maximize the cumulative profit over a scheduling horizon,  incorporating the dynamic batch mixing schemes in self-disassembly processes, uncertainties in returned product quality and residual values, failures and sequence changes in disassembly operations, and line-side buffer capacity constraints.</a:t>
            </a:r>
          </a:p>
          <a:p>
            <a:pPr indent="457200" algn="just" fontAlgn="auto">
              <a:lnSpc>
                <a:spcPct val="150000"/>
              </a:lnSpc>
            </a:pPr>
            <a:endParaRPr lang="en-US" altLang="zh-CN" sz="2400" dirty="0">
              <a:latin typeface="Times New Roman" panose="02020603050405020304" pitchFamily="18" charset="0"/>
              <a:cs typeface="Times New Roman" panose="02020603050405020304" pitchFamily="18" charset="0"/>
              <a:sym typeface="+mn-ea"/>
            </a:endParaRPr>
          </a:p>
          <a:p>
            <a:pPr indent="457200" fontAlgn="auto">
              <a:lnSpc>
                <a:spcPct val="150000"/>
              </a:lnSpc>
            </a:pPr>
            <a:endParaRPr lang="en-US" altLang="zh-CN" sz="2400" dirty="0">
              <a:latin typeface="Times New Roman" panose="02020603050405020304" pitchFamily="18" charset="0"/>
              <a:cs typeface="Times New Roman" panose="02020603050405020304" pitchFamily="18" charset="0"/>
              <a:sym typeface="+mn-ea"/>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27</a:t>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p>
        </p:txBody>
      </p:sp>
      <p:pic>
        <p:nvPicPr>
          <p:cNvPr id="9" name="图片 8"/>
          <p:cNvPicPr>
            <a:picLocks noChangeAspect="1"/>
          </p:cNvPicPr>
          <p:nvPr/>
        </p:nvPicPr>
        <p:blipFill>
          <a:blip r:embed="rId3"/>
          <a:stretch>
            <a:fillRect/>
          </a:stretch>
        </p:blipFill>
        <p:spPr>
          <a:xfrm>
            <a:off x="192000" y="756391"/>
            <a:ext cx="5217239" cy="432000"/>
          </a:xfrm>
          <a:prstGeom prst="rect">
            <a:avLst/>
          </a:prstGeom>
        </p:spPr>
      </p:pic>
      <p:pic>
        <p:nvPicPr>
          <p:cNvPr id="11" name="图片 10"/>
          <p:cNvPicPr>
            <a:picLocks noChangeAspect="1"/>
          </p:cNvPicPr>
          <p:nvPr/>
        </p:nvPicPr>
        <p:blipFill>
          <a:blip r:embed="rId4"/>
          <a:stretch>
            <a:fillRect/>
          </a:stretch>
        </p:blipFill>
        <p:spPr>
          <a:xfrm>
            <a:off x="1941410" y="1185668"/>
            <a:ext cx="8291349" cy="5233002"/>
          </a:xfrm>
          <a:prstGeom prst="rect">
            <a:avLst/>
          </a:prstGeom>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28</a:t>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p>
        </p:txBody>
      </p:sp>
      <p:pic>
        <p:nvPicPr>
          <p:cNvPr id="3" name="图片 2"/>
          <p:cNvPicPr>
            <a:picLocks noChangeAspect="1"/>
          </p:cNvPicPr>
          <p:nvPr/>
        </p:nvPicPr>
        <p:blipFill>
          <a:blip r:embed="rId3"/>
          <a:stretch>
            <a:fillRect/>
          </a:stretch>
        </p:blipFill>
        <p:spPr>
          <a:xfrm>
            <a:off x="335999" y="794082"/>
            <a:ext cx="5178123" cy="474917"/>
          </a:xfrm>
          <a:prstGeom prst="rect">
            <a:avLst/>
          </a:prstGeom>
        </p:spPr>
      </p:pic>
      <p:pic>
        <p:nvPicPr>
          <p:cNvPr id="13" name="图片 12"/>
          <p:cNvPicPr>
            <a:picLocks noChangeAspect="1"/>
          </p:cNvPicPr>
          <p:nvPr/>
        </p:nvPicPr>
        <p:blipFill>
          <a:blip r:embed="rId4"/>
          <a:stretch>
            <a:fillRect/>
          </a:stretch>
        </p:blipFill>
        <p:spPr>
          <a:xfrm>
            <a:off x="545310" y="1785706"/>
            <a:ext cx="5226738" cy="4235294"/>
          </a:xfrm>
          <a:prstGeom prst="rect">
            <a:avLst/>
          </a:prstGeom>
        </p:spPr>
      </p:pic>
      <p:pic>
        <p:nvPicPr>
          <p:cNvPr id="16" name="图片 15"/>
          <p:cNvPicPr>
            <a:picLocks noChangeAspect="1"/>
          </p:cNvPicPr>
          <p:nvPr/>
        </p:nvPicPr>
        <p:blipFill>
          <a:blip r:embed="rId5"/>
          <a:stretch>
            <a:fillRect/>
          </a:stretch>
        </p:blipFill>
        <p:spPr>
          <a:xfrm>
            <a:off x="6340285" y="2063082"/>
            <a:ext cx="4764706" cy="683422"/>
          </a:xfrm>
          <a:prstGeom prst="rect">
            <a:avLst/>
          </a:prstGeom>
        </p:spPr>
      </p:pic>
      <p:sp>
        <p:nvSpPr>
          <p:cNvPr id="18" name="文本框 17"/>
          <p:cNvSpPr txBox="1"/>
          <p:nvPr/>
        </p:nvSpPr>
        <p:spPr>
          <a:xfrm>
            <a:off x="5968172" y="1505888"/>
            <a:ext cx="4070615" cy="461665"/>
          </a:xfrm>
          <a:prstGeom prst="rect">
            <a:avLst/>
          </a:prstGeom>
          <a:noFill/>
        </p:spPr>
        <p:txBody>
          <a:bodyPr wrap="square">
            <a:spAutoFit/>
          </a:bodyPr>
          <a:lstStyle/>
          <a:p>
            <a:r>
              <a:rPr lang="en-US" altLang="zh-CN" sz="2400" dirty="0">
                <a:solidFill>
                  <a:srgbClr val="2E062E"/>
                </a:solidFill>
                <a:effectLst/>
                <a:latin typeface="Times-Roman"/>
              </a:rPr>
              <a:t>(1) SLGM equation</a:t>
            </a:r>
            <a:endParaRPr lang="zh-CN" altLang="en-US" sz="2400" dirty="0"/>
          </a:p>
        </p:txBody>
      </p:sp>
      <p:pic>
        <p:nvPicPr>
          <p:cNvPr id="20" name="图片 19"/>
          <p:cNvPicPr>
            <a:picLocks noChangeAspect="1"/>
          </p:cNvPicPr>
          <p:nvPr/>
        </p:nvPicPr>
        <p:blipFill>
          <a:blip r:embed="rId6"/>
          <a:stretch>
            <a:fillRect/>
          </a:stretch>
        </p:blipFill>
        <p:spPr>
          <a:xfrm>
            <a:off x="6096000" y="4649078"/>
            <a:ext cx="5866608" cy="1200328"/>
          </a:xfrm>
          <a:prstGeom prst="rect">
            <a:avLst/>
          </a:prstGeom>
        </p:spPr>
      </p:pic>
      <p:sp>
        <p:nvSpPr>
          <p:cNvPr id="24" name="文本框 23"/>
          <p:cNvSpPr txBox="1"/>
          <p:nvPr/>
        </p:nvSpPr>
        <p:spPr>
          <a:xfrm>
            <a:off x="6016172" y="3097626"/>
            <a:ext cx="6175828" cy="1200329"/>
          </a:xfrm>
          <a:prstGeom prst="rect">
            <a:avLst/>
          </a:prstGeom>
          <a:noFill/>
        </p:spPr>
        <p:txBody>
          <a:bodyPr wrap="square">
            <a:spAutoFit/>
          </a:bodyPr>
          <a:lstStyle/>
          <a:p>
            <a:r>
              <a:rPr lang="en-US" altLang="zh-CN" sz="2400" dirty="0">
                <a:solidFill>
                  <a:srgbClr val="2E062E"/>
                </a:solidFill>
                <a:effectLst/>
                <a:latin typeface="Times-Roman"/>
              </a:rPr>
              <a:t>(2) Scale the horizontal (wind speed) and vertical (power) coordinates of the SLGMs to the range [0,1]</a:t>
            </a:r>
            <a:endParaRPr lang="zh-CN" altLang="en-US" dirty="0"/>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29</a:t>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p>
        </p:txBody>
      </p:sp>
      <p:pic>
        <p:nvPicPr>
          <p:cNvPr id="8" name="图片 7"/>
          <p:cNvPicPr>
            <a:picLocks noChangeAspect="1"/>
          </p:cNvPicPr>
          <p:nvPr/>
        </p:nvPicPr>
        <p:blipFill>
          <a:blip r:embed="rId3"/>
          <a:stretch>
            <a:fillRect/>
          </a:stretch>
        </p:blipFill>
        <p:spPr>
          <a:xfrm>
            <a:off x="624000" y="1125001"/>
            <a:ext cx="5937385" cy="1154492"/>
          </a:xfrm>
          <a:prstGeom prst="rect">
            <a:avLst/>
          </a:prstGeom>
        </p:spPr>
      </p:pic>
      <p:pic>
        <p:nvPicPr>
          <p:cNvPr id="10" name="图片 9"/>
          <p:cNvPicPr>
            <a:picLocks noChangeAspect="1"/>
          </p:cNvPicPr>
          <p:nvPr/>
        </p:nvPicPr>
        <p:blipFill>
          <a:blip r:embed="rId4"/>
          <a:stretch>
            <a:fillRect/>
          </a:stretch>
        </p:blipFill>
        <p:spPr>
          <a:xfrm>
            <a:off x="477733" y="2533570"/>
            <a:ext cx="5627405" cy="467393"/>
          </a:xfrm>
          <a:prstGeom prst="rect">
            <a:avLst/>
          </a:prstGeom>
        </p:spPr>
      </p:pic>
      <p:pic>
        <p:nvPicPr>
          <p:cNvPr id="13" name="图片 12"/>
          <p:cNvPicPr>
            <a:picLocks noChangeAspect="1"/>
          </p:cNvPicPr>
          <p:nvPr/>
        </p:nvPicPr>
        <p:blipFill>
          <a:blip r:embed="rId5"/>
          <a:stretch>
            <a:fillRect/>
          </a:stretch>
        </p:blipFill>
        <p:spPr>
          <a:xfrm>
            <a:off x="627657" y="3387822"/>
            <a:ext cx="7497763" cy="467393"/>
          </a:xfrm>
          <a:prstGeom prst="rect">
            <a:avLst/>
          </a:prstGeom>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 name="组合 3"/>
          <p:cNvGrpSpPr/>
          <p:nvPr/>
        </p:nvGrpSpPr>
        <p:grpSpPr>
          <a:xfrm>
            <a:off x="-528320" y="1916791"/>
            <a:ext cx="13392150" cy="2323739"/>
            <a:chOff x="1127285" y="1908976"/>
            <a:chExt cx="10008870" cy="2096604"/>
          </a:xfrm>
        </p:grpSpPr>
        <p:sp>
          <p:nvSpPr>
            <p:cNvPr id="8" name="矩形 7"/>
            <p:cNvSpPr/>
            <p:nvPr/>
          </p:nvSpPr>
          <p:spPr>
            <a:xfrm>
              <a:off x="1521665" y="1960245"/>
              <a:ext cx="9112018" cy="2045335"/>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Arial" panose="020B0604020202020204" pitchFamily="34" charset="0"/>
              </a:endParaRPr>
            </a:p>
          </p:txBody>
        </p:sp>
        <p:sp>
          <p:nvSpPr>
            <p:cNvPr id="9" name="文本框 8"/>
            <p:cNvSpPr txBox="1"/>
            <p:nvPr/>
          </p:nvSpPr>
          <p:spPr>
            <a:xfrm>
              <a:off x="1127285" y="1908976"/>
              <a:ext cx="10008870" cy="1831662"/>
            </a:xfrm>
            <a:prstGeom prst="rect">
              <a:avLst/>
            </a:prstGeom>
            <a:noFill/>
          </p:spPr>
          <p:txBody>
            <a:bodyPr wrap="square" rtlCol="0" anchor="ctr">
              <a:spAutoFit/>
            </a:bodyPr>
            <a:lstStyle/>
            <a:p>
              <a:pPr algn="ctr">
                <a:lnSpc>
                  <a:spcPct val="150000"/>
                </a:lnSpc>
              </a:pPr>
              <a:r>
                <a:rPr lang="en-US" altLang="zh-CN" sz="2800" b="1" dirty="0">
                  <a:solidFill>
                    <a:schemeClr val="bg1"/>
                  </a:solidFill>
                  <a:ea typeface="等线" panose="02010600030101010101" charset="-122"/>
                  <a:cs typeface="Arial" panose="020B0604020202020204" pitchFamily="34" charset="0"/>
                </a:rPr>
                <a:t>Time/Space Separation-Based Physics-Informed</a:t>
              </a:r>
            </a:p>
            <a:p>
              <a:pPr algn="ctr">
                <a:lnSpc>
                  <a:spcPct val="150000"/>
                </a:lnSpc>
              </a:pPr>
              <a:r>
                <a:rPr lang="en-US" altLang="zh-CN" sz="2800" b="1" dirty="0">
                  <a:solidFill>
                    <a:schemeClr val="bg1"/>
                  </a:solidFill>
                  <a:ea typeface="等线" panose="02010600030101010101" charset="-122"/>
                  <a:cs typeface="Arial" panose="020B0604020202020204" pitchFamily="34" charset="0"/>
                </a:rPr>
                <a:t>Machine Learning for Spatiotemporal Modeling</a:t>
              </a:r>
            </a:p>
            <a:p>
              <a:pPr algn="ctr">
                <a:lnSpc>
                  <a:spcPct val="150000"/>
                </a:lnSpc>
              </a:pPr>
              <a:r>
                <a:rPr lang="en-US" altLang="zh-CN" sz="2800" b="1" dirty="0">
                  <a:solidFill>
                    <a:schemeClr val="bg1"/>
                  </a:solidFill>
                  <a:ea typeface="等线" panose="02010600030101010101" charset="-122"/>
                  <a:cs typeface="Arial" panose="020B0604020202020204" pitchFamily="34" charset="0"/>
                </a:rPr>
                <a:t>of Distributed Parameter Systems</a:t>
              </a:r>
            </a:p>
          </p:txBody>
        </p:sp>
      </p:grpSp>
      <p:grpSp>
        <p:nvGrpSpPr>
          <p:cNvPr id="11" name="组合 10"/>
          <p:cNvGrpSpPr/>
          <p:nvPr/>
        </p:nvGrpSpPr>
        <p:grpSpPr>
          <a:xfrm>
            <a:off x="387776" y="4549747"/>
            <a:ext cx="11036224" cy="872490"/>
            <a:chOff x="623" y="7327"/>
            <a:chExt cx="9488" cy="1374"/>
          </a:xfrm>
        </p:grpSpPr>
        <p:sp>
          <p:nvSpPr>
            <p:cNvPr id="5" name="文本框 4"/>
            <p:cNvSpPr txBox="1"/>
            <p:nvPr/>
          </p:nvSpPr>
          <p:spPr>
            <a:xfrm>
              <a:off x="623" y="7327"/>
              <a:ext cx="9488" cy="580"/>
            </a:xfrm>
            <a:prstGeom prst="rect">
              <a:avLst/>
            </a:prstGeom>
            <a:noFill/>
          </p:spPr>
          <p:txBody>
            <a:bodyPr wrap="square" rtlCol="0">
              <a:spAutoFit/>
            </a:bodyPr>
            <a:lstStyle/>
            <a:p>
              <a:r>
                <a:rPr lang="en-US" altLang="zh-CN" b="1" dirty="0">
                  <a:cs typeface="Arial" panose="020B0604020202020204" pitchFamily="34" charset="0"/>
                </a:rPr>
                <a:t>Published in:</a:t>
              </a:r>
              <a:r>
                <a:rPr lang="en-US" altLang="zh-CN" dirty="0">
                  <a:cs typeface="Arial" panose="020B0604020202020204" pitchFamily="34" charset="0"/>
                </a:rPr>
                <a:t> IEEE TRANSACTIONS ON SYSTEMS, MAN, AND CYBERNETICS</a:t>
              </a:r>
            </a:p>
          </p:txBody>
        </p:sp>
        <p:sp>
          <p:nvSpPr>
            <p:cNvPr id="7" name="文本框 6"/>
            <p:cNvSpPr txBox="1"/>
            <p:nvPr/>
          </p:nvSpPr>
          <p:spPr>
            <a:xfrm>
              <a:off x="623" y="8121"/>
              <a:ext cx="7033" cy="580"/>
            </a:xfrm>
            <a:prstGeom prst="rect">
              <a:avLst/>
            </a:prstGeom>
            <a:noFill/>
          </p:spPr>
          <p:txBody>
            <a:bodyPr wrap="square" rtlCol="0">
              <a:spAutoFit/>
            </a:bodyPr>
            <a:lstStyle/>
            <a:p>
              <a:r>
                <a:rPr lang="en-US" altLang="zh-CN" b="1" dirty="0">
                  <a:cs typeface="Arial" panose="020B0604020202020204" pitchFamily="34" charset="0"/>
                </a:rPr>
                <a:t>Published Time:</a:t>
              </a:r>
              <a:r>
                <a:rPr lang="en-US" altLang="zh-CN" dirty="0">
                  <a:cs typeface="Arial" panose="020B0604020202020204" pitchFamily="34" charset="0"/>
                </a:rPr>
                <a:t> 2025</a:t>
              </a:r>
            </a:p>
          </p:txBody>
        </p:sp>
      </p:grpSp>
      <p:sp>
        <p:nvSpPr>
          <p:cNvPr id="2" name="文本框 1"/>
          <p:cNvSpPr txBox="1"/>
          <p:nvPr/>
        </p:nvSpPr>
        <p:spPr bwMode="auto">
          <a:xfrm>
            <a:off x="351876" y="165152"/>
            <a:ext cx="2054225" cy="645160"/>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等线 Light" panose="02010600030101010101" charset="-122"/>
                <a:cs typeface="Times New Roman" panose="02020603050405020304" pitchFamily="18" charset="0"/>
              </a:rPr>
              <a:t>Paper 1</a:t>
            </a:r>
          </a:p>
        </p:txBody>
      </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a:t>
            </a:fld>
            <a:endParaRPr lang="zh-HK" altLang="en-US" sz="1600" dirty="0">
              <a:solidFill>
                <a:schemeClr val="bg1"/>
              </a:solidFill>
            </a:endParaRPr>
          </a:p>
        </p:txBody>
      </p:sp>
      <p:sp>
        <p:nvSpPr>
          <p:cNvPr id="3" name="文本框 2"/>
          <p:cNvSpPr txBox="1"/>
          <p:nvPr/>
        </p:nvSpPr>
        <p:spPr>
          <a:xfrm>
            <a:off x="-24044" y="3903313"/>
            <a:ext cx="8306185" cy="583565"/>
          </a:xfrm>
          <a:prstGeom prst="rect">
            <a:avLst/>
          </a:prstGeom>
          <a:noFill/>
        </p:spPr>
        <p:txBody>
          <a:bodyPr wrap="square">
            <a:spAutoFit/>
          </a:bodyPr>
          <a:lstStyle/>
          <a:p>
            <a:r>
              <a:rPr lang="en-US" altLang="zh-CN" sz="1600" dirty="0">
                <a:solidFill>
                  <a:schemeClr val="bg1"/>
                </a:solidFill>
                <a:cs typeface="Arial" panose="020B0604020202020204" pitchFamily="34" charset="0"/>
              </a:rPr>
              <a:t>Bing-Chuan Wang , Cong-Ling Dai, Yong Wang , Senior Member, IEEE, and Han-Xiong Li , Fellow, IEEE</a:t>
            </a:r>
          </a:p>
        </p:txBody>
      </p:sp>
      <p:grpSp>
        <p:nvGrpSpPr>
          <p:cNvPr id="6" name="组合 5"/>
          <p:cNvGrpSpPr/>
          <p:nvPr/>
        </p:nvGrpSpPr>
        <p:grpSpPr>
          <a:xfrm>
            <a:off x="-1" y="6553200"/>
            <a:ext cx="12192001" cy="304800"/>
            <a:chOff x="0" y="6569404"/>
            <a:chExt cx="9144000" cy="288000"/>
          </a:xfrm>
        </p:grpSpPr>
        <p:sp>
          <p:nvSpPr>
            <p:cNvPr id="10" name="矩形 9"/>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2" name="矩形 1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30</a:t>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p>
        </p:txBody>
      </p:sp>
      <p:pic>
        <p:nvPicPr>
          <p:cNvPr id="9" name="图片 8"/>
          <p:cNvPicPr>
            <a:picLocks noChangeAspect="1"/>
          </p:cNvPicPr>
          <p:nvPr/>
        </p:nvPicPr>
        <p:blipFill>
          <a:blip r:embed="rId3"/>
          <a:stretch>
            <a:fillRect/>
          </a:stretch>
        </p:blipFill>
        <p:spPr>
          <a:xfrm>
            <a:off x="264000" y="911723"/>
            <a:ext cx="5832000" cy="471046"/>
          </a:xfrm>
          <a:prstGeom prst="rect">
            <a:avLst/>
          </a:prstGeom>
        </p:spPr>
      </p:pic>
      <p:pic>
        <p:nvPicPr>
          <p:cNvPr id="14" name="图片 13"/>
          <p:cNvPicPr>
            <a:picLocks noChangeAspect="1"/>
          </p:cNvPicPr>
          <p:nvPr/>
        </p:nvPicPr>
        <p:blipFill>
          <a:blip r:embed="rId4"/>
          <a:stretch>
            <a:fillRect/>
          </a:stretch>
        </p:blipFill>
        <p:spPr>
          <a:xfrm>
            <a:off x="1198399" y="1734955"/>
            <a:ext cx="5689601" cy="304800"/>
          </a:xfrm>
          <a:prstGeom prst="rect">
            <a:avLst/>
          </a:prstGeom>
        </p:spPr>
      </p:pic>
      <p:pic>
        <p:nvPicPr>
          <p:cNvPr id="17" name="图片 16"/>
          <p:cNvPicPr/>
          <p:nvPr/>
        </p:nvPicPr>
        <p:blipFill>
          <a:blip r:embed="rId5"/>
          <a:srcRect r="10002"/>
          <a:stretch>
            <a:fillRect/>
          </a:stretch>
        </p:blipFill>
        <p:spPr>
          <a:xfrm>
            <a:off x="1342399" y="1989000"/>
            <a:ext cx="6625601" cy="720000"/>
          </a:xfrm>
          <a:prstGeom prst="rect">
            <a:avLst/>
          </a:prstGeom>
        </p:spPr>
      </p:pic>
      <p:pic>
        <p:nvPicPr>
          <p:cNvPr id="19" name="图片 18"/>
          <p:cNvPicPr>
            <a:picLocks noChangeAspect="1"/>
          </p:cNvPicPr>
          <p:nvPr/>
        </p:nvPicPr>
        <p:blipFill>
          <a:blip r:embed="rId6"/>
          <a:stretch>
            <a:fillRect/>
          </a:stretch>
        </p:blipFill>
        <p:spPr>
          <a:xfrm>
            <a:off x="1560000" y="2709000"/>
            <a:ext cx="5701562" cy="497451"/>
          </a:xfrm>
          <a:prstGeom prst="rect">
            <a:avLst/>
          </a:prstGeom>
        </p:spPr>
      </p:pic>
      <p:pic>
        <p:nvPicPr>
          <p:cNvPr id="21" name="图片 20"/>
          <p:cNvPicPr>
            <a:picLocks noChangeAspect="1"/>
          </p:cNvPicPr>
          <p:nvPr/>
        </p:nvPicPr>
        <p:blipFill>
          <a:blip r:embed="rId7"/>
          <a:stretch>
            <a:fillRect/>
          </a:stretch>
        </p:blipFill>
        <p:spPr>
          <a:xfrm>
            <a:off x="1303208" y="4149000"/>
            <a:ext cx="6088792" cy="497451"/>
          </a:xfrm>
          <a:prstGeom prst="rect">
            <a:avLst/>
          </a:prstGeom>
        </p:spPr>
      </p:pic>
      <p:pic>
        <p:nvPicPr>
          <p:cNvPr id="25" name="图片 24"/>
          <p:cNvPicPr>
            <a:picLocks noChangeAspect="1"/>
          </p:cNvPicPr>
          <p:nvPr/>
        </p:nvPicPr>
        <p:blipFill>
          <a:blip r:embed="rId8"/>
          <a:stretch>
            <a:fillRect/>
          </a:stretch>
        </p:blipFill>
        <p:spPr>
          <a:xfrm>
            <a:off x="1056000" y="3429000"/>
            <a:ext cx="3893101" cy="497451"/>
          </a:xfrm>
          <a:prstGeom prst="rect">
            <a:avLst/>
          </a:prstGeom>
        </p:spPr>
      </p:pic>
      <p:pic>
        <p:nvPicPr>
          <p:cNvPr id="31" name="图片 30"/>
          <p:cNvPicPr>
            <a:picLocks noChangeAspect="1"/>
          </p:cNvPicPr>
          <p:nvPr/>
        </p:nvPicPr>
        <p:blipFill>
          <a:blip r:embed="rId9"/>
          <a:stretch>
            <a:fillRect/>
          </a:stretch>
        </p:blipFill>
        <p:spPr>
          <a:xfrm>
            <a:off x="1056000" y="4961080"/>
            <a:ext cx="7036434" cy="399082"/>
          </a:xfrm>
          <a:prstGeom prst="rect">
            <a:avLst/>
          </a:prstGeom>
        </p:spPr>
      </p:pic>
      <p:pic>
        <p:nvPicPr>
          <p:cNvPr id="33" name="图片 32"/>
          <p:cNvPicPr>
            <a:picLocks noChangeAspect="1"/>
          </p:cNvPicPr>
          <p:nvPr/>
        </p:nvPicPr>
        <p:blipFill>
          <a:blip r:embed="rId10"/>
          <a:stretch>
            <a:fillRect/>
          </a:stretch>
        </p:blipFill>
        <p:spPr>
          <a:xfrm>
            <a:off x="1508105" y="5665527"/>
            <a:ext cx="7107895" cy="499473"/>
          </a:xfrm>
          <a:prstGeom prst="rect">
            <a:avLst/>
          </a:prstGeom>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31</a:t>
            </a:fld>
            <a:endParaRPr lang="zh-HK" altLang="en-US" sz="1600" dirty="0">
              <a:solidFill>
                <a:schemeClr val="bg1"/>
              </a:solidFill>
            </a:endParaRPr>
          </a:p>
        </p:txBody>
      </p:sp>
      <p:pic>
        <p:nvPicPr>
          <p:cNvPr id="21" name="图片 20"/>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6"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3"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6"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7"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8"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9"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0"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71" name="文本框 70"/>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p>
        </p:txBody>
      </p:sp>
      <p:grpSp>
        <p:nvGrpSpPr>
          <p:cNvPr id="72" name="组合 71"/>
          <p:cNvGrpSpPr/>
          <p:nvPr>
            <p:custDataLst>
              <p:tags r:id="rId1"/>
            </p:custDataLst>
          </p:nvPr>
        </p:nvGrpSpPr>
        <p:grpSpPr>
          <a:xfrm>
            <a:off x="4523741" y="2047924"/>
            <a:ext cx="5370513" cy="534987"/>
            <a:chOff x="3281952" y="1484784"/>
            <a:chExt cx="5370513" cy="534987"/>
          </a:xfrm>
        </p:grpSpPr>
        <p:grpSp>
          <p:nvGrpSpPr>
            <p:cNvPr id="73" name="组合 72"/>
            <p:cNvGrpSpPr/>
            <p:nvPr/>
          </p:nvGrpSpPr>
          <p:grpSpPr>
            <a:xfrm>
              <a:off x="3943940" y="1484784"/>
              <a:ext cx="4708525" cy="534987"/>
              <a:chOff x="3943940" y="1626760"/>
              <a:chExt cx="4708525" cy="534987"/>
            </a:xfrm>
          </p:grpSpPr>
          <p:sp>
            <p:nvSpPr>
              <p:cNvPr id="77"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78" name="文本框 20"/>
              <p:cNvSpPr txBox="1">
                <a:spLocks noChangeArrowheads="1"/>
              </p:cNvSpPr>
              <p:nvPr>
                <p:custDataLst>
                  <p:tags r:id="rId26"/>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Problem Description</a:t>
                </a:r>
              </a:p>
            </p:txBody>
          </p:sp>
          <p:sp>
            <p:nvSpPr>
              <p:cNvPr id="79" name="矩形 78"/>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0" name="直接连接符 79"/>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组合 73"/>
            <p:cNvGrpSpPr/>
            <p:nvPr/>
          </p:nvGrpSpPr>
          <p:grpSpPr>
            <a:xfrm>
              <a:off x="3281952" y="1484784"/>
              <a:ext cx="689642" cy="534987"/>
              <a:chOff x="3281952" y="1626760"/>
              <a:chExt cx="689642" cy="534987"/>
            </a:xfrm>
          </p:grpSpPr>
          <p:sp>
            <p:nvSpPr>
              <p:cNvPr id="75" name="矩形 74"/>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1" name="组合 80"/>
          <p:cNvGrpSpPr/>
          <p:nvPr>
            <p:custDataLst>
              <p:tags r:id="rId2"/>
            </p:custDataLst>
          </p:nvPr>
        </p:nvGrpSpPr>
        <p:grpSpPr>
          <a:xfrm>
            <a:off x="4503593" y="3688642"/>
            <a:ext cx="5372100" cy="534987"/>
            <a:chOff x="3261805" y="3188752"/>
            <a:chExt cx="5372100" cy="534987"/>
          </a:xfrm>
        </p:grpSpPr>
        <p:grpSp>
          <p:nvGrpSpPr>
            <p:cNvPr id="82" name="组合 81"/>
            <p:cNvGrpSpPr/>
            <p:nvPr/>
          </p:nvGrpSpPr>
          <p:grpSpPr>
            <a:xfrm>
              <a:off x="3261805" y="3188752"/>
              <a:ext cx="689593" cy="534987"/>
              <a:chOff x="3261805" y="3188752"/>
              <a:chExt cx="689593" cy="534987"/>
            </a:xfrm>
          </p:grpSpPr>
          <p:sp>
            <p:nvSpPr>
              <p:cNvPr id="91" name="矩形 9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83" name="组合 82"/>
            <p:cNvGrpSpPr/>
            <p:nvPr/>
          </p:nvGrpSpPr>
          <p:grpSpPr>
            <a:xfrm>
              <a:off x="3923792" y="3188752"/>
              <a:ext cx="4710113" cy="534987"/>
              <a:chOff x="3923792" y="3188752"/>
              <a:chExt cx="4710113" cy="534987"/>
            </a:xfrm>
          </p:grpSpPr>
          <p:sp>
            <p:nvSpPr>
              <p:cNvPr id="84"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sym typeface="+mn-ea"/>
                  </a:rPr>
                  <a:t>Experiment Results</a:t>
                </a:r>
              </a:p>
            </p:txBody>
          </p:sp>
          <p:sp>
            <p:nvSpPr>
              <p:cNvPr id="85" name="矩形 84"/>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rgbClr val="044875"/>
                  </a:solidFill>
                </a:endParaRPr>
              </a:p>
            </p:txBody>
          </p:sp>
        </p:grpSp>
      </p:grpSp>
      <p:grpSp>
        <p:nvGrpSpPr>
          <p:cNvPr id="99" name="组合 98"/>
          <p:cNvGrpSpPr/>
          <p:nvPr>
            <p:custDataLst>
              <p:tags r:id="rId3"/>
            </p:custDataLst>
          </p:nvPr>
        </p:nvGrpSpPr>
        <p:grpSpPr>
          <a:xfrm>
            <a:off x="4503593" y="4509001"/>
            <a:ext cx="5372100" cy="534987"/>
            <a:chOff x="3261805" y="4046141"/>
            <a:chExt cx="5372100" cy="534987"/>
          </a:xfrm>
        </p:grpSpPr>
        <p:grpSp>
          <p:nvGrpSpPr>
            <p:cNvPr id="100" name="组合 99"/>
            <p:cNvGrpSpPr/>
            <p:nvPr/>
          </p:nvGrpSpPr>
          <p:grpSpPr>
            <a:xfrm>
              <a:off x="3261805" y="4046141"/>
              <a:ext cx="689447" cy="534987"/>
              <a:chOff x="3261805" y="3969748"/>
              <a:chExt cx="689447" cy="534987"/>
            </a:xfrm>
          </p:grpSpPr>
          <p:sp>
            <p:nvSpPr>
              <p:cNvPr id="106" name="矩形 105"/>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7"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1" name="组合 100"/>
            <p:cNvGrpSpPr/>
            <p:nvPr/>
          </p:nvGrpSpPr>
          <p:grpSpPr>
            <a:xfrm>
              <a:off x="3923792" y="4046141"/>
              <a:ext cx="4710113" cy="534987"/>
              <a:chOff x="3923792" y="3969748"/>
              <a:chExt cx="4710113" cy="534987"/>
            </a:xfrm>
          </p:grpSpPr>
          <p:sp>
            <p:nvSpPr>
              <p:cNvPr id="102"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Conclusion</a:t>
                </a:r>
              </a:p>
            </p:txBody>
          </p:sp>
          <p:sp>
            <p:nvSpPr>
              <p:cNvPr id="103" name="矩形 102"/>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4" name="直接连接符 103"/>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8" name="组合 107"/>
          <p:cNvGrpSpPr/>
          <p:nvPr>
            <p:custDataLst>
              <p:tags r:id="rId4"/>
            </p:custDataLst>
          </p:nvPr>
        </p:nvGrpSpPr>
        <p:grpSpPr>
          <a:xfrm>
            <a:off x="4517645" y="2868283"/>
            <a:ext cx="5370513" cy="534987"/>
            <a:chOff x="3275856" y="2348880"/>
            <a:chExt cx="5370513" cy="534987"/>
          </a:xfrm>
        </p:grpSpPr>
        <p:grpSp>
          <p:nvGrpSpPr>
            <p:cNvPr id="109" name="组合 108"/>
            <p:cNvGrpSpPr/>
            <p:nvPr/>
          </p:nvGrpSpPr>
          <p:grpSpPr>
            <a:xfrm>
              <a:off x="3275856" y="2348880"/>
              <a:ext cx="689474" cy="534987"/>
              <a:chOff x="3275856" y="2407756"/>
              <a:chExt cx="689474" cy="534987"/>
            </a:xfrm>
          </p:grpSpPr>
          <p:sp>
            <p:nvSpPr>
              <p:cNvPr id="115" name="矩形 114"/>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0" name="组合 109"/>
            <p:cNvGrpSpPr/>
            <p:nvPr/>
          </p:nvGrpSpPr>
          <p:grpSpPr>
            <a:xfrm>
              <a:off x="3937844" y="2348880"/>
              <a:ext cx="4708525" cy="534987"/>
              <a:chOff x="3937844" y="2407756"/>
              <a:chExt cx="4708525" cy="534987"/>
            </a:xfrm>
          </p:grpSpPr>
          <p:sp>
            <p:nvSpPr>
              <p:cNvPr id="111"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Method Design</a:t>
                </a:r>
              </a:p>
            </p:txBody>
          </p:sp>
          <p:sp>
            <p:nvSpPr>
              <p:cNvPr id="112" name="矩形 111"/>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Experiment Results</a:t>
            </a: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32</a:t>
            </a:fld>
            <a:endParaRPr lang="zh-HK" altLang="en-US" sz="1600" dirty="0">
              <a:solidFill>
                <a:schemeClr val="bg1"/>
              </a:solidFill>
            </a:endParaRPr>
          </a:p>
        </p:txBody>
      </p:sp>
      <p:pic>
        <p:nvPicPr>
          <p:cNvPr id="5" name="图片 4"/>
          <p:cNvPicPr>
            <a:picLocks noChangeAspect="1"/>
          </p:cNvPicPr>
          <p:nvPr/>
        </p:nvPicPr>
        <p:blipFill>
          <a:blip r:embed="rId5"/>
          <a:stretch>
            <a:fillRect/>
          </a:stretch>
        </p:blipFill>
        <p:spPr>
          <a:xfrm>
            <a:off x="192000" y="786874"/>
            <a:ext cx="5687000" cy="576385"/>
          </a:xfrm>
          <a:prstGeom prst="rect">
            <a:avLst/>
          </a:prstGeom>
        </p:spPr>
      </p:pic>
      <p:pic>
        <p:nvPicPr>
          <p:cNvPr id="8" name="图片 7"/>
          <p:cNvPicPr>
            <a:picLocks noChangeAspect="1"/>
          </p:cNvPicPr>
          <p:nvPr/>
        </p:nvPicPr>
        <p:blipFill>
          <a:blip r:embed="rId6"/>
          <a:stretch>
            <a:fillRect/>
          </a:stretch>
        </p:blipFill>
        <p:spPr>
          <a:xfrm>
            <a:off x="353439" y="3607959"/>
            <a:ext cx="6532357" cy="480321"/>
          </a:xfrm>
          <a:prstGeom prst="rect">
            <a:avLst/>
          </a:prstGeom>
        </p:spPr>
      </p:pic>
      <p:sp>
        <p:nvSpPr>
          <p:cNvPr id="13" name="文本框 12"/>
          <p:cNvSpPr txBox="1"/>
          <p:nvPr/>
        </p:nvSpPr>
        <p:spPr>
          <a:xfrm>
            <a:off x="362392" y="1639977"/>
            <a:ext cx="10269608" cy="193899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pPr>
            <a:r>
              <a:rPr kumimoji="0" lang="zh-CN" altLang="zh-CN" sz="2000" b="1" i="0" u="none" strike="noStrike" cap="none" normalizeH="0" baseline="0" dirty="0">
                <a:ln>
                  <a:noFill/>
                </a:ln>
                <a:solidFill>
                  <a:schemeClr val="tx1"/>
                </a:solidFill>
                <a:effectLst/>
                <a:ea typeface="Google Sans Text"/>
              </a:rPr>
              <a:t>Data Source:</a:t>
            </a:r>
            <a:r>
              <a:rPr kumimoji="0" lang="zh-CN" altLang="zh-CN" sz="2000" b="0" i="0" u="none" strike="noStrike" cap="none" normalizeH="0" baseline="0" dirty="0">
                <a:ln>
                  <a:noFill/>
                </a:ln>
                <a:solidFill>
                  <a:schemeClr val="tx1"/>
                </a:solidFill>
                <a:effectLst/>
                <a:ea typeface="Google Sans Text"/>
              </a:rPr>
              <a:t> Used SCADA real-time monitoring data from a wind farm in China for the year 2023, with a sampling frequency of 15 minutes. </a:t>
            </a:r>
          </a:p>
          <a:p>
            <a:pPr marL="0" marR="0" lvl="0" indent="0" algn="l" defTabSz="914400" rtl="0" eaLnBrk="0" fontAlgn="base" latinLnBrk="0" hangingPunct="0">
              <a:lnSpc>
                <a:spcPct val="100000"/>
              </a:lnSpc>
              <a:spcBef>
                <a:spcPct val="0"/>
              </a:spcBef>
              <a:spcAft>
                <a:spcPct val="0"/>
              </a:spcAft>
              <a:buClrTx/>
              <a:buSzTx/>
            </a:pPr>
            <a:r>
              <a:rPr kumimoji="0" lang="zh-CN" altLang="zh-CN" sz="2000" b="1" i="0" u="none" strike="noStrike" cap="none" normalizeH="0" baseline="0" dirty="0">
                <a:ln>
                  <a:noFill/>
                </a:ln>
                <a:solidFill>
                  <a:schemeClr val="tx1"/>
                </a:solidFill>
                <a:effectLst/>
                <a:ea typeface="Google Sans Text"/>
              </a:rPr>
              <a:t>Feature Selection:</a:t>
            </a:r>
            <a:r>
              <a:rPr kumimoji="0" lang="zh-CN" altLang="zh-CN" sz="2000" b="0" i="0" u="none" strike="noStrike" cap="none" normalizeH="0" baseline="0" dirty="0">
                <a:ln>
                  <a:noFill/>
                </a:ln>
                <a:solidFill>
                  <a:schemeClr val="tx1"/>
                </a:solidFill>
                <a:effectLst/>
                <a:ea typeface="Google Sans Text"/>
              </a:rPr>
              <a:t> 13 exogenous variables, including wind speed, phase voltage, blade angle, and environmental temperature, were selected through Pearson correlation coefficients. </a:t>
            </a:r>
          </a:p>
          <a:p>
            <a:pPr marL="0" marR="0" lvl="0" indent="0" algn="l" defTabSz="914400" rtl="0" eaLnBrk="0" fontAlgn="base" latinLnBrk="0" hangingPunct="0">
              <a:lnSpc>
                <a:spcPct val="100000"/>
              </a:lnSpc>
              <a:spcBef>
                <a:spcPct val="0"/>
              </a:spcBef>
              <a:spcAft>
                <a:spcPct val="0"/>
              </a:spcAft>
              <a:buClrTx/>
              <a:buSzTx/>
            </a:pPr>
            <a:r>
              <a:rPr kumimoji="0" lang="zh-CN" altLang="zh-CN" sz="2000" b="1" i="0" u="none" strike="noStrike" cap="none" normalizeH="0" baseline="0" dirty="0">
                <a:ln>
                  <a:noFill/>
                </a:ln>
                <a:solidFill>
                  <a:schemeClr val="tx1"/>
                </a:solidFill>
                <a:effectLst/>
                <a:ea typeface="Google Sans Text"/>
              </a:rPr>
              <a:t>Evaluation Metrics:</a:t>
            </a:r>
            <a:r>
              <a:rPr kumimoji="0" lang="zh-CN" altLang="zh-CN" sz="2000" b="0" i="0" u="none" strike="noStrike" cap="none" normalizeH="0" baseline="0" dirty="0">
                <a:ln>
                  <a:noFill/>
                </a:ln>
                <a:solidFill>
                  <a:schemeClr val="tx1"/>
                </a:solidFill>
                <a:effectLst/>
                <a:ea typeface="Google Sans Text"/>
              </a:rPr>
              <a:t> Adopted </a:t>
            </a:r>
            <a:r>
              <a:rPr kumimoji="0" lang="zh-CN" altLang="zh-CN" sz="2000" i="0" u="none" strike="noStrike" cap="none" normalizeH="0" baseline="0" dirty="0">
                <a:ln>
                  <a:noFill/>
                </a:ln>
                <a:solidFill>
                  <a:schemeClr val="tx1"/>
                </a:solidFill>
                <a:effectLst/>
                <a:ea typeface="Google Sans Text"/>
              </a:rPr>
              <a:t>MAPE, SMAPE, NMAE, NMSE, and R</a:t>
            </a:r>
            <a:r>
              <a:rPr kumimoji="0" lang="en-US" altLang="zh-CN" sz="2000" i="0" u="none" strike="noStrike" cap="none" normalizeH="0" baseline="0" dirty="0">
                <a:ln>
                  <a:noFill/>
                </a:ln>
                <a:solidFill>
                  <a:schemeClr val="tx1"/>
                </a:solidFill>
                <a:effectLst/>
                <a:ea typeface="Google Sans Text"/>
              </a:rPr>
              <a:t>2</a:t>
            </a:r>
            <a:r>
              <a:rPr lang="en-US" altLang="zh-CN" sz="2000" dirty="0">
                <a:ea typeface="Google Sans Text"/>
              </a:rPr>
              <a:t> </a:t>
            </a:r>
            <a:r>
              <a:rPr kumimoji="0" lang="zh-CN" altLang="zh-CN" sz="2000" b="0" i="0" u="none" strike="noStrike" cap="none" normalizeH="0" baseline="0" dirty="0">
                <a:ln>
                  <a:noFill/>
                </a:ln>
                <a:solidFill>
                  <a:schemeClr val="tx1"/>
                </a:solidFill>
                <a:effectLst/>
                <a:ea typeface="Google Sans Text"/>
              </a:rPr>
              <a:t>to measure forecasting accuracy across multiple dimensions. </a:t>
            </a:r>
            <a:endParaRPr kumimoji="0" lang="zh-CN" altLang="zh-CN" sz="2000" b="0" i="0" u="none" strike="noStrike" cap="none" normalizeH="0" baseline="0" dirty="0">
              <a:ln>
                <a:noFill/>
              </a:ln>
              <a:solidFill>
                <a:schemeClr val="tx1"/>
              </a:solidFill>
              <a:effectLst/>
            </a:endParaRPr>
          </a:p>
        </p:txBody>
      </p:sp>
      <p:sp>
        <p:nvSpPr>
          <p:cNvPr id="16" name="文本框 15"/>
          <p:cNvSpPr txBox="1"/>
          <p:nvPr/>
        </p:nvSpPr>
        <p:spPr>
          <a:xfrm>
            <a:off x="336000" y="4255672"/>
            <a:ext cx="10642047" cy="1631216"/>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pPr>
            <a:r>
              <a:rPr kumimoji="0" lang="zh-CN" altLang="zh-CN" sz="2000" b="1" i="0" u="none" strike="noStrike" cap="none" normalizeH="0" baseline="0" dirty="0">
                <a:ln>
                  <a:noFill/>
                </a:ln>
                <a:solidFill>
                  <a:schemeClr val="tx1"/>
                </a:solidFill>
                <a:effectLst/>
                <a:ea typeface="Google Sans Text"/>
              </a:rPr>
              <a:t>Window Configuration:</a:t>
            </a:r>
            <a:r>
              <a:rPr kumimoji="0" lang="zh-CN" altLang="zh-CN" sz="2000" b="0" i="0" u="none" strike="noStrike" cap="none" normalizeH="0" baseline="0" dirty="0">
                <a:ln>
                  <a:noFill/>
                </a:ln>
                <a:solidFill>
                  <a:schemeClr val="tx1"/>
                </a:solidFill>
                <a:effectLst/>
                <a:ea typeface="Google Sans Text"/>
              </a:rPr>
              <a:t> The backcast window L1 was set to 25 time steps (5 hours of data), and the forecast window L2</a:t>
            </a:r>
            <a:r>
              <a:rPr kumimoji="0" lang="en-US" altLang="zh-CN" sz="2000" b="0" i="0" u="none" strike="noStrike" cap="none" normalizeH="0" baseline="0" dirty="0">
                <a:ln>
                  <a:noFill/>
                </a:ln>
                <a:solidFill>
                  <a:schemeClr val="tx1"/>
                </a:solidFill>
                <a:effectLst/>
                <a:ea typeface="Google Sans Text"/>
              </a:rPr>
              <a:t> </a:t>
            </a:r>
            <a:r>
              <a:rPr kumimoji="0" lang="zh-CN" altLang="zh-CN" sz="2000" b="0" i="0" u="none" strike="noStrike" cap="none" normalizeH="0" baseline="0" dirty="0">
                <a:ln>
                  <a:noFill/>
                </a:ln>
                <a:solidFill>
                  <a:schemeClr val="tx1"/>
                </a:solidFill>
                <a:effectLst/>
                <a:ea typeface="Google Sans Text"/>
              </a:rPr>
              <a:t>was set to 5 time steps (75-minute forecast). </a:t>
            </a:r>
          </a:p>
          <a:p>
            <a:pPr marL="0" marR="0" lvl="0" indent="0" algn="l" defTabSz="914400" rtl="0" eaLnBrk="0" fontAlgn="base" latinLnBrk="0" hangingPunct="0">
              <a:lnSpc>
                <a:spcPct val="100000"/>
              </a:lnSpc>
              <a:spcBef>
                <a:spcPct val="0"/>
              </a:spcBef>
              <a:spcAft>
                <a:spcPct val="0"/>
              </a:spcAft>
              <a:buClrTx/>
              <a:buSzTx/>
            </a:pPr>
            <a:r>
              <a:rPr kumimoji="0" lang="zh-CN" altLang="zh-CN" sz="2000" b="1" i="0" u="none" strike="noStrike" cap="none" normalizeH="0" baseline="0" dirty="0">
                <a:ln>
                  <a:noFill/>
                </a:ln>
                <a:solidFill>
                  <a:schemeClr val="tx1"/>
                </a:solidFill>
                <a:effectLst/>
                <a:ea typeface="Google Sans Text"/>
              </a:rPr>
              <a:t>Data Partitioning:</a:t>
            </a:r>
            <a:r>
              <a:rPr kumimoji="0" lang="zh-CN" altLang="zh-CN" sz="2000" b="0" i="0" u="none" strike="noStrike" cap="none" normalizeH="0" baseline="0" dirty="0">
                <a:ln>
                  <a:noFill/>
                </a:ln>
                <a:solidFill>
                  <a:schemeClr val="tx1"/>
                </a:solidFill>
                <a:effectLst/>
                <a:ea typeface="Google Sans Text"/>
              </a:rPr>
              <a:t> The ratio of training set, validation set, and test set was </a:t>
            </a:r>
            <a:r>
              <a:rPr kumimoji="0" lang="zh-CN" altLang="zh-CN" sz="2000" b="1" i="0" u="none" strike="noStrike" cap="none" normalizeH="0" baseline="0" dirty="0">
                <a:ln>
                  <a:noFill/>
                </a:ln>
                <a:solidFill>
                  <a:schemeClr val="tx1"/>
                </a:solidFill>
                <a:effectLst/>
                <a:ea typeface="Google Sans Text"/>
              </a:rPr>
              <a:t>6:2:2</a:t>
            </a:r>
            <a:r>
              <a:rPr kumimoji="0" lang="zh-CN" altLang="zh-CN" sz="2000" b="0" i="0" u="none" strike="noStrike" cap="none" normalizeH="0" baseline="0" dirty="0">
                <a:ln>
                  <a:noFill/>
                </a:ln>
                <a:solidFill>
                  <a:schemeClr val="tx1"/>
                </a:solidFill>
                <a:effectLst/>
                <a:ea typeface="Google Sans Text"/>
              </a:rPr>
              <a:t>. </a:t>
            </a:r>
          </a:p>
          <a:p>
            <a:pPr marL="0" marR="0" lvl="0" indent="0" algn="l" defTabSz="914400" rtl="0" eaLnBrk="0" fontAlgn="base" latinLnBrk="0" hangingPunct="0">
              <a:lnSpc>
                <a:spcPct val="100000"/>
              </a:lnSpc>
              <a:spcBef>
                <a:spcPct val="0"/>
              </a:spcBef>
              <a:spcAft>
                <a:spcPct val="0"/>
              </a:spcAft>
              <a:buClrTx/>
              <a:buSzTx/>
            </a:pPr>
            <a:r>
              <a:rPr kumimoji="0" lang="zh-CN" altLang="zh-CN" sz="2000" b="1" i="0" u="none" strike="noStrike" cap="none" normalizeH="0" baseline="0" dirty="0">
                <a:ln>
                  <a:noFill/>
                </a:ln>
                <a:solidFill>
                  <a:schemeClr val="tx1"/>
                </a:solidFill>
                <a:effectLst/>
                <a:ea typeface="Google Sans Text"/>
              </a:rPr>
              <a:t>Optimization Parameters:</a:t>
            </a:r>
            <a:r>
              <a:rPr kumimoji="0" lang="zh-CN" altLang="zh-CN" sz="2000" b="0" i="0" u="none" strike="noStrike" cap="none" normalizeH="0" baseline="0" dirty="0">
                <a:ln>
                  <a:noFill/>
                </a:ln>
                <a:solidFill>
                  <a:schemeClr val="tx1"/>
                </a:solidFill>
                <a:effectLst/>
                <a:ea typeface="Google Sans Text"/>
              </a:rPr>
              <a:t> Used the Adam optimizer, set the hidden layer dimension to 64 and the learning rate to 0.002, and incorporated Dropout (0.2) to prevent overfitting. </a:t>
            </a:r>
            <a:endParaRPr kumimoji="0" lang="zh-CN" altLang="zh-CN" sz="2000" b="0" i="0" u="none" strike="noStrike" cap="none" normalizeH="0" baseline="0" dirty="0">
              <a:ln>
                <a:noFill/>
              </a:ln>
              <a:solidFill>
                <a:schemeClr val="tx1"/>
              </a:solidFill>
              <a:effectLst/>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Experiment Results</a:t>
            </a: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33</a:t>
            </a:fld>
            <a:endParaRPr lang="zh-HK" altLang="en-US" sz="1600" dirty="0">
              <a:solidFill>
                <a:schemeClr val="bg1"/>
              </a:solidFill>
            </a:endParaRPr>
          </a:p>
        </p:txBody>
      </p:sp>
      <p:pic>
        <p:nvPicPr>
          <p:cNvPr id="7" name="图片 6"/>
          <p:cNvPicPr>
            <a:picLocks noChangeAspect="1"/>
          </p:cNvPicPr>
          <p:nvPr/>
        </p:nvPicPr>
        <p:blipFill>
          <a:blip r:embed="rId5"/>
          <a:stretch>
            <a:fillRect/>
          </a:stretch>
        </p:blipFill>
        <p:spPr>
          <a:xfrm>
            <a:off x="264000" y="841330"/>
            <a:ext cx="6190408" cy="422760"/>
          </a:xfrm>
          <a:prstGeom prst="rect">
            <a:avLst/>
          </a:prstGeom>
        </p:spPr>
      </p:pic>
      <p:pic>
        <p:nvPicPr>
          <p:cNvPr id="9" name="图片 8"/>
          <p:cNvPicPr>
            <a:picLocks noChangeAspect="1"/>
          </p:cNvPicPr>
          <p:nvPr/>
        </p:nvPicPr>
        <p:blipFill>
          <a:blip r:embed="rId6"/>
          <a:stretch>
            <a:fillRect/>
          </a:stretch>
        </p:blipFill>
        <p:spPr>
          <a:xfrm>
            <a:off x="511603" y="1671620"/>
            <a:ext cx="11279830" cy="3860400"/>
          </a:xfrm>
          <a:prstGeom prst="rect">
            <a:avLst/>
          </a:prstGeom>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Experiment Results</a:t>
            </a: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34</a:t>
            </a:fld>
            <a:endParaRPr lang="zh-HK" altLang="en-US" sz="1600" dirty="0">
              <a:solidFill>
                <a:schemeClr val="bg1"/>
              </a:solidFill>
            </a:endParaRPr>
          </a:p>
        </p:txBody>
      </p:sp>
      <p:pic>
        <p:nvPicPr>
          <p:cNvPr id="5" name="图片 4"/>
          <p:cNvPicPr>
            <a:picLocks noChangeAspect="1"/>
          </p:cNvPicPr>
          <p:nvPr/>
        </p:nvPicPr>
        <p:blipFill>
          <a:blip r:embed="rId5"/>
          <a:stretch>
            <a:fillRect/>
          </a:stretch>
        </p:blipFill>
        <p:spPr>
          <a:xfrm>
            <a:off x="480000" y="1528307"/>
            <a:ext cx="5616000" cy="4081396"/>
          </a:xfrm>
          <a:prstGeom prst="rect">
            <a:avLst/>
          </a:prstGeom>
        </p:spPr>
      </p:pic>
      <p:pic>
        <p:nvPicPr>
          <p:cNvPr id="8" name="图片 7"/>
          <p:cNvPicPr>
            <a:picLocks noChangeAspect="1"/>
          </p:cNvPicPr>
          <p:nvPr/>
        </p:nvPicPr>
        <p:blipFill>
          <a:blip r:embed="rId6"/>
          <a:stretch>
            <a:fillRect/>
          </a:stretch>
        </p:blipFill>
        <p:spPr>
          <a:xfrm>
            <a:off x="6347505" y="2221664"/>
            <a:ext cx="5652495" cy="2780663"/>
          </a:xfrm>
          <a:prstGeom prst="rect">
            <a:avLst/>
          </a:prstGeom>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Experiment Results</a:t>
            </a: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35</a:t>
            </a:fld>
            <a:endParaRPr lang="zh-HK" altLang="en-US" sz="1600" dirty="0">
              <a:solidFill>
                <a:schemeClr val="bg1"/>
              </a:solidFill>
            </a:endParaRPr>
          </a:p>
        </p:txBody>
      </p:sp>
      <p:pic>
        <p:nvPicPr>
          <p:cNvPr id="3" name="图片 2"/>
          <p:cNvPicPr>
            <a:picLocks noChangeAspect="1"/>
          </p:cNvPicPr>
          <p:nvPr/>
        </p:nvPicPr>
        <p:blipFill>
          <a:blip r:embed="rId5"/>
          <a:stretch>
            <a:fillRect/>
          </a:stretch>
        </p:blipFill>
        <p:spPr>
          <a:xfrm>
            <a:off x="696000" y="808278"/>
            <a:ext cx="5681330" cy="388722"/>
          </a:xfrm>
          <a:prstGeom prst="rect">
            <a:avLst/>
          </a:prstGeom>
        </p:spPr>
      </p:pic>
      <p:pic>
        <p:nvPicPr>
          <p:cNvPr id="8" name="图片 7"/>
          <p:cNvPicPr>
            <a:picLocks noChangeAspect="1"/>
          </p:cNvPicPr>
          <p:nvPr/>
        </p:nvPicPr>
        <p:blipFill>
          <a:blip r:embed="rId6"/>
          <a:stretch>
            <a:fillRect/>
          </a:stretch>
        </p:blipFill>
        <p:spPr>
          <a:xfrm>
            <a:off x="663014" y="1413000"/>
            <a:ext cx="3793922" cy="388722"/>
          </a:xfrm>
          <a:prstGeom prst="rect">
            <a:avLst/>
          </a:prstGeom>
        </p:spPr>
      </p:pic>
      <p:pic>
        <p:nvPicPr>
          <p:cNvPr id="10" name="图片 9"/>
          <p:cNvPicPr>
            <a:picLocks noChangeAspect="1"/>
          </p:cNvPicPr>
          <p:nvPr/>
        </p:nvPicPr>
        <p:blipFill>
          <a:blip r:embed="rId7"/>
          <a:stretch>
            <a:fillRect/>
          </a:stretch>
        </p:blipFill>
        <p:spPr>
          <a:xfrm>
            <a:off x="6410551" y="870929"/>
            <a:ext cx="5130481" cy="5631016"/>
          </a:xfrm>
          <a:prstGeom prst="rect">
            <a:avLst/>
          </a:prstGeom>
        </p:spPr>
      </p:pic>
      <p:pic>
        <p:nvPicPr>
          <p:cNvPr id="12" name="图片 11"/>
          <p:cNvPicPr>
            <a:picLocks noChangeAspect="1"/>
          </p:cNvPicPr>
          <p:nvPr/>
        </p:nvPicPr>
        <p:blipFill>
          <a:blip r:embed="rId8"/>
          <a:stretch>
            <a:fillRect/>
          </a:stretch>
        </p:blipFill>
        <p:spPr>
          <a:xfrm>
            <a:off x="629460" y="2349000"/>
            <a:ext cx="5439141" cy="3952360"/>
          </a:xfrm>
          <a:prstGeom prst="rect">
            <a:avLst/>
          </a:prstGeom>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Experiment Results</a:t>
            </a: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36</a:t>
            </a:fld>
            <a:endParaRPr lang="zh-HK" altLang="en-US" sz="1600" dirty="0">
              <a:solidFill>
                <a:schemeClr val="bg1"/>
              </a:solidFill>
            </a:endParaRPr>
          </a:p>
        </p:txBody>
      </p:sp>
      <p:pic>
        <p:nvPicPr>
          <p:cNvPr id="3" name="图片 2"/>
          <p:cNvPicPr>
            <a:picLocks noChangeAspect="1"/>
          </p:cNvPicPr>
          <p:nvPr/>
        </p:nvPicPr>
        <p:blipFill>
          <a:blip r:embed="rId5"/>
          <a:stretch>
            <a:fillRect/>
          </a:stretch>
        </p:blipFill>
        <p:spPr>
          <a:xfrm>
            <a:off x="696000" y="808278"/>
            <a:ext cx="5681330" cy="388722"/>
          </a:xfrm>
          <a:prstGeom prst="rect">
            <a:avLst/>
          </a:prstGeom>
        </p:spPr>
      </p:pic>
      <p:pic>
        <p:nvPicPr>
          <p:cNvPr id="4" name="图片 3"/>
          <p:cNvPicPr>
            <a:picLocks noChangeAspect="1"/>
          </p:cNvPicPr>
          <p:nvPr/>
        </p:nvPicPr>
        <p:blipFill>
          <a:blip r:embed="rId6"/>
          <a:stretch>
            <a:fillRect/>
          </a:stretch>
        </p:blipFill>
        <p:spPr>
          <a:xfrm>
            <a:off x="696000" y="1485000"/>
            <a:ext cx="3090337" cy="388721"/>
          </a:xfrm>
          <a:prstGeom prst="rect">
            <a:avLst/>
          </a:prstGeom>
        </p:spPr>
      </p:pic>
      <p:pic>
        <p:nvPicPr>
          <p:cNvPr id="6" name="图片 5"/>
          <p:cNvPicPr>
            <a:picLocks noChangeAspect="1"/>
          </p:cNvPicPr>
          <p:nvPr/>
        </p:nvPicPr>
        <p:blipFill>
          <a:blip r:embed="rId7"/>
          <a:stretch>
            <a:fillRect/>
          </a:stretch>
        </p:blipFill>
        <p:spPr>
          <a:xfrm>
            <a:off x="1559998" y="1962819"/>
            <a:ext cx="9183270" cy="2258181"/>
          </a:xfrm>
          <a:prstGeom prst="rect">
            <a:avLst/>
          </a:prstGeom>
        </p:spPr>
      </p:pic>
      <p:pic>
        <p:nvPicPr>
          <p:cNvPr id="9" name="图片 8"/>
          <p:cNvPicPr>
            <a:picLocks noChangeAspect="1"/>
          </p:cNvPicPr>
          <p:nvPr/>
        </p:nvPicPr>
        <p:blipFill>
          <a:blip r:embed="rId8"/>
          <a:stretch>
            <a:fillRect/>
          </a:stretch>
        </p:blipFill>
        <p:spPr>
          <a:xfrm>
            <a:off x="1200000" y="4310098"/>
            <a:ext cx="9969343" cy="2142078"/>
          </a:xfrm>
          <a:prstGeom prst="rect">
            <a:avLst/>
          </a:prstGeom>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Experiment Results</a:t>
            </a: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37</a:t>
            </a:fld>
            <a:endParaRPr lang="zh-HK" altLang="en-US" sz="1600" dirty="0">
              <a:solidFill>
                <a:schemeClr val="bg1"/>
              </a:solidFill>
            </a:endParaRPr>
          </a:p>
        </p:txBody>
      </p:sp>
      <p:pic>
        <p:nvPicPr>
          <p:cNvPr id="3" name="图片 2"/>
          <p:cNvPicPr>
            <a:picLocks noChangeAspect="1"/>
          </p:cNvPicPr>
          <p:nvPr/>
        </p:nvPicPr>
        <p:blipFill>
          <a:blip r:embed="rId5"/>
          <a:stretch>
            <a:fillRect/>
          </a:stretch>
        </p:blipFill>
        <p:spPr>
          <a:xfrm>
            <a:off x="696000" y="808278"/>
            <a:ext cx="5681330" cy="388722"/>
          </a:xfrm>
          <a:prstGeom prst="rect">
            <a:avLst/>
          </a:prstGeom>
        </p:spPr>
      </p:pic>
      <p:pic>
        <p:nvPicPr>
          <p:cNvPr id="4" name="图片 3"/>
          <p:cNvPicPr>
            <a:picLocks noChangeAspect="1"/>
          </p:cNvPicPr>
          <p:nvPr/>
        </p:nvPicPr>
        <p:blipFill>
          <a:blip r:embed="rId6"/>
          <a:stretch>
            <a:fillRect/>
          </a:stretch>
        </p:blipFill>
        <p:spPr>
          <a:xfrm>
            <a:off x="696000" y="1485000"/>
            <a:ext cx="3090337" cy="388721"/>
          </a:xfrm>
          <a:prstGeom prst="rect">
            <a:avLst/>
          </a:prstGeom>
        </p:spPr>
      </p:pic>
      <p:pic>
        <p:nvPicPr>
          <p:cNvPr id="13" name="图片 12"/>
          <p:cNvPicPr>
            <a:picLocks noChangeAspect="1"/>
          </p:cNvPicPr>
          <p:nvPr/>
        </p:nvPicPr>
        <p:blipFill>
          <a:blip r:embed="rId7"/>
          <a:stretch>
            <a:fillRect/>
          </a:stretch>
        </p:blipFill>
        <p:spPr>
          <a:xfrm>
            <a:off x="767383" y="2106328"/>
            <a:ext cx="10834429" cy="4347147"/>
          </a:xfrm>
          <a:prstGeom prst="rect">
            <a:avLst/>
          </a:prstGeom>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38</a:t>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38</a:t>
            </a:fld>
            <a:endParaRPr lang="zh-HK" altLang="en-US" sz="1600" dirty="0">
              <a:solidFill>
                <a:schemeClr val="bg1"/>
              </a:solidFill>
            </a:endParaRPr>
          </a:p>
        </p:txBody>
      </p:sp>
      <p:pic>
        <p:nvPicPr>
          <p:cNvPr id="24" name="图片 23"/>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67" name="组合 18"/>
          <p:cNvGrpSpPr/>
          <p:nvPr/>
        </p:nvGrpSpPr>
        <p:grpSpPr bwMode="auto">
          <a:xfrm>
            <a:off x="2409457" y="2650330"/>
            <a:ext cx="1505450" cy="1479472"/>
            <a:chOff x="1709739" y="2636838"/>
            <a:chExt cx="1590160" cy="1584325"/>
          </a:xfrm>
          <a:solidFill>
            <a:srgbClr val="044875"/>
          </a:solidFill>
        </p:grpSpPr>
        <p:sp>
          <p:nvSpPr>
            <p:cNvPr id="68"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1"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2"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3"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4"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5"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6"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77" name="文本框 76"/>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p>
        </p:txBody>
      </p:sp>
      <p:grpSp>
        <p:nvGrpSpPr>
          <p:cNvPr id="78" name="组合 77"/>
          <p:cNvGrpSpPr/>
          <p:nvPr>
            <p:custDataLst>
              <p:tags r:id="rId1"/>
            </p:custDataLst>
          </p:nvPr>
        </p:nvGrpSpPr>
        <p:grpSpPr>
          <a:xfrm>
            <a:off x="4523741" y="2047924"/>
            <a:ext cx="5370513" cy="534987"/>
            <a:chOff x="3281952" y="1484784"/>
            <a:chExt cx="5370513" cy="534987"/>
          </a:xfrm>
        </p:grpSpPr>
        <p:grpSp>
          <p:nvGrpSpPr>
            <p:cNvPr id="79" name="组合 78"/>
            <p:cNvGrpSpPr/>
            <p:nvPr/>
          </p:nvGrpSpPr>
          <p:grpSpPr>
            <a:xfrm>
              <a:off x="3943940" y="1484784"/>
              <a:ext cx="4708525" cy="534987"/>
              <a:chOff x="3943940" y="1626760"/>
              <a:chExt cx="4708525" cy="534987"/>
            </a:xfrm>
          </p:grpSpPr>
          <p:sp>
            <p:nvSpPr>
              <p:cNvPr id="83"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4" name="文本框 20"/>
              <p:cNvSpPr txBox="1">
                <a:spLocks noChangeArrowheads="1"/>
              </p:cNvSpPr>
              <p:nvPr>
                <p:custDataLst>
                  <p:tags r:id="rId26"/>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Problem Description</a:t>
                </a:r>
              </a:p>
            </p:txBody>
          </p:sp>
          <p:sp>
            <p:nvSpPr>
              <p:cNvPr id="85" name="矩形 84"/>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3281952" y="1484784"/>
              <a:ext cx="689642" cy="534987"/>
              <a:chOff x="3281952" y="1626760"/>
              <a:chExt cx="689642" cy="534987"/>
            </a:xfrm>
          </p:grpSpPr>
          <p:sp>
            <p:nvSpPr>
              <p:cNvPr id="81" name="矩形 80"/>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2"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8" name="组合 87"/>
          <p:cNvGrpSpPr/>
          <p:nvPr>
            <p:custDataLst>
              <p:tags r:id="rId2"/>
            </p:custDataLst>
          </p:nvPr>
        </p:nvGrpSpPr>
        <p:grpSpPr>
          <a:xfrm>
            <a:off x="4503593" y="3688642"/>
            <a:ext cx="5372100" cy="534987"/>
            <a:chOff x="3261805" y="3188752"/>
            <a:chExt cx="5372100" cy="534987"/>
          </a:xfrm>
        </p:grpSpPr>
        <p:grpSp>
          <p:nvGrpSpPr>
            <p:cNvPr id="91" name="组合 90"/>
            <p:cNvGrpSpPr/>
            <p:nvPr/>
          </p:nvGrpSpPr>
          <p:grpSpPr>
            <a:xfrm>
              <a:off x="3261805" y="3188752"/>
              <a:ext cx="689593" cy="534987"/>
              <a:chOff x="3261805" y="3188752"/>
              <a:chExt cx="689593" cy="534987"/>
            </a:xfrm>
          </p:grpSpPr>
          <p:sp>
            <p:nvSpPr>
              <p:cNvPr id="103" name="矩形 102"/>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4"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95" name="组合 94"/>
            <p:cNvGrpSpPr/>
            <p:nvPr/>
          </p:nvGrpSpPr>
          <p:grpSpPr>
            <a:xfrm>
              <a:off x="3923792" y="3188752"/>
              <a:ext cx="4710113" cy="534987"/>
              <a:chOff x="3923792" y="3188752"/>
              <a:chExt cx="4710113" cy="534987"/>
            </a:xfrm>
          </p:grpSpPr>
          <p:sp>
            <p:nvSpPr>
              <p:cNvPr id="99"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Experiment Results</a:t>
                </a:r>
              </a:p>
            </p:txBody>
          </p:sp>
          <p:sp>
            <p:nvSpPr>
              <p:cNvPr id="100" name="矩形 99"/>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1" name="直接连接符 100"/>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5" name="组合 104"/>
          <p:cNvGrpSpPr/>
          <p:nvPr>
            <p:custDataLst>
              <p:tags r:id="rId3"/>
            </p:custDataLst>
          </p:nvPr>
        </p:nvGrpSpPr>
        <p:grpSpPr>
          <a:xfrm>
            <a:off x="4503593" y="4509001"/>
            <a:ext cx="5372100" cy="534987"/>
            <a:chOff x="3261805" y="4046141"/>
            <a:chExt cx="5372100" cy="534987"/>
          </a:xfrm>
        </p:grpSpPr>
        <p:grpSp>
          <p:nvGrpSpPr>
            <p:cNvPr id="106" name="组合 105"/>
            <p:cNvGrpSpPr/>
            <p:nvPr/>
          </p:nvGrpSpPr>
          <p:grpSpPr>
            <a:xfrm>
              <a:off x="3261805" y="4046141"/>
              <a:ext cx="689447" cy="534987"/>
              <a:chOff x="3261805" y="3969748"/>
              <a:chExt cx="689447" cy="534987"/>
            </a:xfrm>
          </p:grpSpPr>
          <p:sp>
            <p:nvSpPr>
              <p:cNvPr id="115" name="矩形 114"/>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07" name="组合 106"/>
            <p:cNvGrpSpPr/>
            <p:nvPr/>
          </p:nvGrpSpPr>
          <p:grpSpPr>
            <a:xfrm>
              <a:off x="3923792" y="4046141"/>
              <a:ext cx="4710113" cy="534987"/>
              <a:chOff x="3923792" y="3969748"/>
              <a:chExt cx="4710113" cy="534987"/>
            </a:xfrm>
          </p:grpSpPr>
          <p:sp>
            <p:nvSpPr>
              <p:cNvPr id="108"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rPr>
                  <a:t>Conclusion</a:t>
                </a:r>
              </a:p>
            </p:txBody>
          </p:sp>
          <p:sp>
            <p:nvSpPr>
              <p:cNvPr id="112" name="矩形 111"/>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117" name="组合 116"/>
          <p:cNvGrpSpPr/>
          <p:nvPr>
            <p:custDataLst>
              <p:tags r:id="rId4"/>
            </p:custDataLst>
          </p:nvPr>
        </p:nvGrpSpPr>
        <p:grpSpPr>
          <a:xfrm>
            <a:off x="4517645" y="2868283"/>
            <a:ext cx="5370513" cy="534987"/>
            <a:chOff x="3275856" y="2348880"/>
            <a:chExt cx="5370513" cy="534987"/>
          </a:xfrm>
        </p:grpSpPr>
        <p:grpSp>
          <p:nvGrpSpPr>
            <p:cNvPr id="118" name="组合 117"/>
            <p:cNvGrpSpPr/>
            <p:nvPr/>
          </p:nvGrpSpPr>
          <p:grpSpPr>
            <a:xfrm>
              <a:off x="3275856" y="2348880"/>
              <a:ext cx="689474" cy="534987"/>
              <a:chOff x="3275856" y="2407756"/>
              <a:chExt cx="689474" cy="534987"/>
            </a:xfrm>
          </p:grpSpPr>
          <p:sp>
            <p:nvSpPr>
              <p:cNvPr id="124" name="矩形 123"/>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5"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9" name="组合 118"/>
            <p:cNvGrpSpPr/>
            <p:nvPr/>
          </p:nvGrpSpPr>
          <p:grpSpPr>
            <a:xfrm>
              <a:off x="3937844" y="2348880"/>
              <a:ext cx="4708525" cy="534987"/>
              <a:chOff x="3937844" y="2407756"/>
              <a:chExt cx="4708525" cy="534987"/>
            </a:xfrm>
          </p:grpSpPr>
          <p:sp>
            <p:nvSpPr>
              <p:cNvPr id="120"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Method Design</a:t>
                </a:r>
              </a:p>
            </p:txBody>
          </p:sp>
          <p:sp>
            <p:nvSpPr>
              <p:cNvPr id="121" name="矩形 120"/>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22" name="直接连接符 121"/>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3"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Conclusion</a:t>
            </a: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39</a:t>
            </a:fld>
            <a:endParaRPr lang="zh-HK" altLang="en-US" sz="1600" dirty="0">
              <a:solidFill>
                <a:schemeClr val="bg1"/>
              </a:solidFill>
            </a:endParaRPr>
          </a:p>
        </p:txBody>
      </p:sp>
      <p:sp>
        <p:nvSpPr>
          <p:cNvPr id="4" name="文本框 3"/>
          <p:cNvSpPr txBox="1"/>
          <p:nvPr/>
        </p:nvSpPr>
        <p:spPr>
          <a:xfrm>
            <a:off x="149860" y="1052830"/>
            <a:ext cx="11656060" cy="3349956"/>
          </a:xfrm>
          <a:prstGeom prst="rect">
            <a:avLst/>
          </a:prstGeom>
          <a:noFill/>
        </p:spPr>
        <p:txBody>
          <a:bodyPr wrap="square" rtlCol="0">
            <a:spAutoFit/>
          </a:bodyPr>
          <a:lstStyle/>
          <a:p>
            <a:pPr marL="342900" indent="-342900" algn="just" fontAlgn="auto">
              <a:lnSpc>
                <a:spcPct val="150000"/>
              </a:lnSpc>
              <a:buFont typeface="Wingdings" panose="05000000000000000000" charset="0"/>
              <a:buChar char="Ø"/>
            </a:pPr>
            <a:r>
              <a:rPr lang="en-US" altLang="zh-CN" sz="2400" dirty="0"/>
              <a:t>The study introduces PIAW-</a:t>
            </a:r>
            <a:r>
              <a:rPr lang="en-US" altLang="zh-CN" sz="2400" dirty="0" err="1"/>
              <a:t>NBEATSx</a:t>
            </a:r>
            <a:r>
              <a:rPr lang="en-US" altLang="zh-CN" sz="2400" dirty="0"/>
              <a:t>, a novel short-term wind power forecasting framework that integrates physical priors with data-driven deep learning. By embedding wind turbine operational constraints into a Power-Curve stack and leveraging a Transformer stack for temporal dependencies, the model ensures physical consistency. A key innovation is the dynamic trainable weighting mechanism, which adaptively balances stack contributions. </a:t>
            </a:r>
            <a:endParaRPr lang="en-US" altLang="zh-CN" sz="2400"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31" name="文本框 30"/>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26"/>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rPr>
                  <a:t>Problem Description</a:t>
                </a: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24"/>
                </p:custDataLst>
              </p:nvPr>
            </p:nvSpPr>
            <p:spPr bwMode="auto">
              <a:xfrm>
                <a:off x="3281952" y="1628800"/>
                <a:ext cx="689642"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ea typeface="等线" panose="02010600030101010101" charset="-122"/>
                  </a:rPr>
                  <a:t>01</a:t>
                </a: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sym typeface="+mn-ea"/>
                  </a:rPr>
                  <a:t>Experiment Results</a:t>
                </a: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sym typeface="+mn-ea"/>
                  </a:rPr>
                  <a:t>Method Design</a:t>
                </a: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a:t>
            </a:fld>
            <a:endParaRPr lang="zh-HK" altLang="en-US" sz="1600" dirty="0">
              <a:solidFill>
                <a:schemeClr val="bg1"/>
              </a:solidFill>
            </a:endParaRPr>
          </a:p>
        </p:txBody>
      </p:sp>
      <p:pic>
        <p:nvPicPr>
          <p:cNvPr id="25" name="图片 24"/>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79" y="1943267"/>
            <a:ext cx="12282806" cy="2201545"/>
            <a:chOff x="1533485" y="1960061"/>
            <a:chExt cx="9179883" cy="2201545"/>
          </a:xfrm>
        </p:grpSpPr>
        <p:sp>
          <p:nvSpPr>
            <p:cNvPr id="8" name="矩形 7"/>
            <p:cNvSpPr/>
            <p:nvPr/>
          </p:nvSpPr>
          <p:spPr>
            <a:xfrm>
              <a:off x="1533485" y="1960061"/>
              <a:ext cx="9123407" cy="2201545"/>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Arial" panose="020B0604020202020204" pitchFamily="34" charset="0"/>
              </a:endParaRPr>
            </a:p>
          </p:txBody>
        </p:sp>
        <p:sp>
          <p:nvSpPr>
            <p:cNvPr id="9" name="文本框 8"/>
            <p:cNvSpPr txBox="1"/>
            <p:nvPr/>
          </p:nvSpPr>
          <p:spPr>
            <a:xfrm>
              <a:off x="1589011" y="2102816"/>
              <a:ext cx="9124357" cy="1305165"/>
            </a:xfrm>
            <a:prstGeom prst="rect">
              <a:avLst/>
            </a:prstGeom>
            <a:noFill/>
          </p:spPr>
          <p:txBody>
            <a:bodyPr wrap="square" rtlCol="0" anchor="ctr">
              <a:spAutoFit/>
            </a:bodyPr>
            <a:lstStyle/>
            <a:p>
              <a:pPr algn="ctr">
                <a:lnSpc>
                  <a:spcPct val="150000"/>
                </a:lnSpc>
              </a:pPr>
              <a:r>
                <a:rPr lang="en-US" altLang="zh-CN" sz="2800" b="1" dirty="0">
                  <a:solidFill>
                    <a:schemeClr val="bg1"/>
                  </a:solidFill>
                  <a:ea typeface="等线" panose="02010600030101010101" charset="-122"/>
                  <a:cs typeface="Arial" panose="020B0604020202020204" pitchFamily="34" charset="0"/>
                </a:rPr>
                <a:t>Robust Power System State Estimation Using</a:t>
              </a:r>
            </a:p>
            <a:p>
              <a:pPr algn="ctr">
                <a:lnSpc>
                  <a:spcPct val="150000"/>
                </a:lnSpc>
              </a:pPr>
              <a:r>
                <a:rPr lang="en-US" altLang="zh-CN" sz="2800" b="1" dirty="0">
                  <a:solidFill>
                    <a:schemeClr val="bg1"/>
                  </a:solidFill>
                  <a:ea typeface="等线" panose="02010600030101010101" charset="-122"/>
                  <a:cs typeface="Arial" panose="020B0604020202020204" pitchFamily="34" charset="0"/>
                </a:rPr>
                <a:t>Physics-Informed Neural Networks</a:t>
              </a:r>
            </a:p>
          </p:txBody>
        </p:sp>
      </p:grpSp>
      <p:sp>
        <p:nvSpPr>
          <p:cNvPr id="2" name="文本框 1"/>
          <p:cNvSpPr txBox="1"/>
          <p:nvPr/>
        </p:nvSpPr>
        <p:spPr bwMode="auto">
          <a:xfrm>
            <a:off x="351876" y="165152"/>
            <a:ext cx="2054225" cy="645160"/>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等线 Light" panose="02010600030101010101" charset="-122"/>
                <a:cs typeface="Times New Roman" panose="02020603050405020304" pitchFamily="18" charset="0"/>
              </a:rPr>
              <a:t>Paper 3</a:t>
            </a: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40</a:t>
            </a:fld>
            <a:endParaRPr lang="zh-HK" altLang="en-US" sz="1600" dirty="0">
              <a:solidFill>
                <a:schemeClr val="bg1"/>
              </a:solidFill>
            </a:endParaRPr>
          </a:p>
        </p:txBody>
      </p:sp>
      <p:pic>
        <p:nvPicPr>
          <p:cNvPr id="15" name="图片 14"/>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
        <p:nvSpPr>
          <p:cNvPr id="11" name="文本框 10"/>
          <p:cNvSpPr txBox="1"/>
          <p:nvPr/>
        </p:nvSpPr>
        <p:spPr>
          <a:xfrm>
            <a:off x="114732" y="3513562"/>
            <a:ext cx="11453849" cy="646331"/>
          </a:xfrm>
          <a:prstGeom prst="rect">
            <a:avLst/>
          </a:prstGeom>
          <a:noFill/>
        </p:spPr>
        <p:txBody>
          <a:bodyPr wrap="square">
            <a:spAutoFit/>
          </a:bodyPr>
          <a:lstStyle/>
          <a:p>
            <a:r>
              <a:rPr lang="en-US" altLang="zh-CN" dirty="0">
                <a:solidFill>
                  <a:schemeClr val="bg1"/>
                </a:solidFill>
                <a:cs typeface="Arial" panose="020B0604020202020204" pitchFamily="34" charset="0"/>
              </a:rPr>
              <a:t>Solon Falas , Markos </a:t>
            </a:r>
            <a:r>
              <a:rPr lang="en-US" altLang="zh-CN" dirty="0" err="1">
                <a:solidFill>
                  <a:schemeClr val="bg1"/>
                </a:solidFill>
                <a:cs typeface="Arial" panose="020B0604020202020204" pitchFamily="34" charset="0"/>
              </a:rPr>
              <a:t>Asprou</a:t>
            </a:r>
            <a:r>
              <a:rPr lang="en-US" altLang="zh-CN" dirty="0">
                <a:solidFill>
                  <a:schemeClr val="bg1"/>
                </a:solidFill>
                <a:cs typeface="Arial" panose="020B0604020202020204" pitchFamily="34" charset="0"/>
              </a:rPr>
              <a:t> , Member, IEEE, </a:t>
            </a:r>
            <a:r>
              <a:rPr lang="en-US" altLang="zh-CN" dirty="0" err="1">
                <a:solidFill>
                  <a:schemeClr val="bg1"/>
                </a:solidFill>
                <a:cs typeface="Arial" panose="020B0604020202020204" pitchFamily="34" charset="0"/>
              </a:rPr>
              <a:t>Charalambos</a:t>
            </a:r>
            <a:r>
              <a:rPr lang="en-US" altLang="zh-CN" dirty="0">
                <a:solidFill>
                  <a:schemeClr val="bg1"/>
                </a:solidFill>
                <a:cs typeface="Arial" panose="020B0604020202020204" pitchFamily="34" charset="0"/>
              </a:rPr>
              <a:t> Konstantinou , Senior Member, IEEE,</a:t>
            </a:r>
          </a:p>
          <a:p>
            <a:r>
              <a:rPr lang="en-US" altLang="zh-CN" dirty="0">
                <a:solidFill>
                  <a:schemeClr val="bg1"/>
                </a:solidFill>
                <a:cs typeface="Arial" panose="020B0604020202020204" pitchFamily="34" charset="0"/>
              </a:rPr>
              <a:t>and Maria K. Michael , Member, IEEE</a:t>
            </a:r>
          </a:p>
        </p:txBody>
      </p:sp>
      <p:sp>
        <p:nvSpPr>
          <p:cNvPr id="13" name="文本框 12"/>
          <p:cNvSpPr txBox="1"/>
          <p:nvPr/>
        </p:nvSpPr>
        <p:spPr>
          <a:xfrm>
            <a:off x="351876" y="4596014"/>
            <a:ext cx="9776124" cy="368300"/>
          </a:xfrm>
          <a:prstGeom prst="rect">
            <a:avLst/>
          </a:prstGeom>
          <a:noFill/>
        </p:spPr>
        <p:txBody>
          <a:bodyPr wrap="square" rtlCol="0">
            <a:spAutoFit/>
          </a:bodyPr>
          <a:lstStyle/>
          <a:p>
            <a:r>
              <a:rPr lang="en-US" altLang="zh-CN" b="1" dirty="0">
                <a:cs typeface="Arial" panose="020B0604020202020204" pitchFamily="34" charset="0"/>
              </a:rPr>
              <a:t>Publish Journal: </a:t>
            </a:r>
            <a:r>
              <a:rPr lang="en-US" altLang="zh-CN" sz="1800" dirty="0">
                <a:solidFill>
                  <a:srgbClr val="2E062E"/>
                </a:solidFill>
                <a:effectLst/>
              </a:rPr>
              <a:t>IEEE TRANSACTIONS ON INDUSTRIAL INFORMATICS</a:t>
            </a:r>
            <a:endParaRPr lang="en-US" altLang="zh-CN" dirty="0">
              <a:cs typeface="Arial" panose="020B0604020202020204" pitchFamily="34" charset="0"/>
            </a:endParaRPr>
          </a:p>
        </p:txBody>
      </p:sp>
      <p:sp>
        <p:nvSpPr>
          <p:cNvPr id="20" name="文本框 19"/>
          <p:cNvSpPr txBox="1"/>
          <p:nvPr/>
        </p:nvSpPr>
        <p:spPr>
          <a:xfrm>
            <a:off x="351876" y="5100204"/>
            <a:ext cx="5831840" cy="368300"/>
          </a:xfrm>
          <a:prstGeom prst="rect">
            <a:avLst/>
          </a:prstGeom>
          <a:noFill/>
        </p:spPr>
        <p:txBody>
          <a:bodyPr wrap="square" rtlCol="0">
            <a:spAutoFit/>
          </a:bodyPr>
          <a:lstStyle/>
          <a:p>
            <a:r>
              <a:rPr lang="en-US" altLang="zh-CN" b="1" dirty="0">
                <a:cs typeface="Arial" panose="020B0604020202020204" pitchFamily="34" charset="0"/>
              </a:rPr>
              <a:t>Published Time:</a:t>
            </a:r>
            <a:r>
              <a:rPr lang="en-US" altLang="zh-CN" dirty="0">
                <a:cs typeface="Arial" panose="020B0604020202020204" pitchFamily="34" charset="0"/>
              </a:rPr>
              <a:t> 2025</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31" name="文本框 30"/>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26"/>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rPr>
                  <a:t>Problem Description</a:t>
                </a: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sym typeface="+mn-ea"/>
                  </a:rPr>
                  <a:t>Experiment Results</a:t>
                </a: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sym typeface="+mn-ea"/>
                  </a:rPr>
                  <a:t>Method Design</a:t>
                </a: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41</a:t>
            </a:fld>
            <a:endParaRPr lang="zh-HK" altLang="en-US" sz="1600" dirty="0">
              <a:solidFill>
                <a:schemeClr val="bg1"/>
              </a:solidFill>
            </a:endParaRPr>
          </a:p>
        </p:txBody>
      </p:sp>
      <p:pic>
        <p:nvPicPr>
          <p:cNvPr id="25" name="图片 24"/>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42</a:t>
            </a:fld>
            <a:endParaRPr lang="zh-HK" altLang="en-US" sz="1600" dirty="0">
              <a:solidFill>
                <a:schemeClr val="bg1"/>
              </a:solidFill>
            </a:endParaRPr>
          </a:p>
        </p:txBody>
      </p:sp>
      <p:pic>
        <p:nvPicPr>
          <p:cNvPr id="25" name="图片 24"/>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96" name="组合 18"/>
          <p:cNvGrpSpPr/>
          <p:nvPr/>
        </p:nvGrpSpPr>
        <p:grpSpPr bwMode="auto">
          <a:xfrm>
            <a:off x="2409457" y="2650330"/>
            <a:ext cx="1505450" cy="1479472"/>
            <a:chOff x="1709739" y="2636838"/>
            <a:chExt cx="1590160" cy="1584325"/>
          </a:xfrm>
          <a:solidFill>
            <a:srgbClr val="044875"/>
          </a:solidFill>
        </p:grpSpPr>
        <p:sp>
          <p:nvSpPr>
            <p:cNvPr id="497"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98"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99"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0"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1"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2"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3"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4"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5"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506" name="文本框 505"/>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p>
        </p:txBody>
      </p:sp>
      <p:grpSp>
        <p:nvGrpSpPr>
          <p:cNvPr id="507" name="组合 506"/>
          <p:cNvGrpSpPr/>
          <p:nvPr>
            <p:custDataLst>
              <p:tags r:id="rId1"/>
            </p:custDataLst>
          </p:nvPr>
        </p:nvGrpSpPr>
        <p:grpSpPr>
          <a:xfrm>
            <a:off x="4523741" y="2047924"/>
            <a:ext cx="5370513" cy="534987"/>
            <a:chOff x="3281952" y="1484784"/>
            <a:chExt cx="5370513" cy="534987"/>
          </a:xfrm>
        </p:grpSpPr>
        <p:grpSp>
          <p:nvGrpSpPr>
            <p:cNvPr id="508" name="组合 507"/>
            <p:cNvGrpSpPr/>
            <p:nvPr/>
          </p:nvGrpSpPr>
          <p:grpSpPr>
            <a:xfrm>
              <a:off x="3943940" y="1484784"/>
              <a:ext cx="4708525" cy="534987"/>
              <a:chOff x="3943940" y="1626760"/>
              <a:chExt cx="4708525" cy="534987"/>
            </a:xfrm>
          </p:grpSpPr>
          <p:sp>
            <p:nvSpPr>
              <p:cNvPr id="512"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13" name="文本框 20"/>
              <p:cNvSpPr txBox="1">
                <a:spLocks noChangeArrowheads="1"/>
              </p:cNvSpPr>
              <p:nvPr>
                <p:custDataLst>
                  <p:tags r:id="rId26"/>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rPr>
                  <a:t>Problem Description</a:t>
                </a:r>
              </a:p>
            </p:txBody>
          </p:sp>
          <p:sp>
            <p:nvSpPr>
              <p:cNvPr id="514" name="矩形 513"/>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15" name="直接连接符 514"/>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09" name="组合 508"/>
            <p:cNvGrpSpPr/>
            <p:nvPr/>
          </p:nvGrpSpPr>
          <p:grpSpPr>
            <a:xfrm>
              <a:off x="3281952" y="1484784"/>
              <a:ext cx="689642" cy="534987"/>
              <a:chOff x="3281952" y="1626760"/>
              <a:chExt cx="689642" cy="534987"/>
            </a:xfrm>
          </p:grpSpPr>
          <p:sp>
            <p:nvSpPr>
              <p:cNvPr id="510" name="矩形 509"/>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1"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516" name="组合 515"/>
          <p:cNvGrpSpPr/>
          <p:nvPr>
            <p:custDataLst>
              <p:tags r:id="rId2"/>
            </p:custDataLst>
          </p:nvPr>
        </p:nvGrpSpPr>
        <p:grpSpPr>
          <a:xfrm>
            <a:off x="4503593" y="3688642"/>
            <a:ext cx="5372100" cy="534987"/>
            <a:chOff x="3261805" y="3188752"/>
            <a:chExt cx="5372100" cy="534987"/>
          </a:xfrm>
        </p:grpSpPr>
        <p:grpSp>
          <p:nvGrpSpPr>
            <p:cNvPr id="517" name="组合 516"/>
            <p:cNvGrpSpPr/>
            <p:nvPr/>
          </p:nvGrpSpPr>
          <p:grpSpPr>
            <a:xfrm>
              <a:off x="3261805" y="3188752"/>
              <a:ext cx="689593" cy="534987"/>
              <a:chOff x="3261805" y="3188752"/>
              <a:chExt cx="689593" cy="534987"/>
            </a:xfrm>
          </p:grpSpPr>
          <p:sp>
            <p:nvSpPr>
              <p:cNvPr id="523" name="矩形 522"/>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4"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518" name="组合 517"/>
            <p:cNvGrpSpPr/>
            <p:nvPr/>
          </p:nvGrpSpPr>
          <p:grpSpPr>
            <a:xfrm>
              <a:off x="3923792" y="3188752"/>
              <a:ext cx="4710113" cy="534987"/>
              <a:chOff x="3923792" y="3188752"/>
              <a:chExt cx="4710113" cy="534987"/>
            </a:xfrm>
          </p:grpSpPr>
          <p:sp>
            <p:nvSpPr>
              <p:cNvPr id="519"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Experiment Results</a:t>
                </a:r>
              </a:p>
            </p:txBody>
          </p:sp>
          <p:sp>
            <p:nvSpPr>
              <p:cNvPr id="520" name="矩形 519"/>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1" name="直接连接符 520"/>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2"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25" name="组合 524"/>
          <p:cNvGrpSpPr/>
          <p:nvPr>
            <p:custDataLst>
              <p:tags r:id="rId3"/>
            </p:custDataLst>
          </p:nvPr>
        </p:nvGrpSpPr>
        <p:grpSpPr>
          <a:xfrm>
            <a:off x="4503593" y="4509001"/>
            <a:ext cx="5372100" cy="534987"/>
            <a:chOff x="3261805" y="4046141"/>
            <a:chExt cx="5372100" cy="534987"/>
          </a:xfrm>
        </p:grpSpPr>
        <p:grpSp>
          <p:nvGrpSpPr>
            <p:cNvPr id="526" name="组合 525"/>
            <p:cNvGrpSpPr/>
            <p:nvPr/>
          </p:nvGrpSpPr>
          <p:grpSpPr>
            <a:xfrm>
              <a:off x="3261805" y="4046141"/>
              <a:ext cx="689447" cy="534987"/>
              <a:chOff x="3261805" y="3969748"/>
              <a:chExt cx="689447" cy="534987"/>
            </a:xfrm>
          </p:grpSpPr>
          <p:sp>
            <p:nvSpPr>
              <p:cNvPr id="532" name="矩形 531"/>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3"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527" name="组合 526"/>
            <p:cNvGrpSpPr/>
            <p:nvPr/>
          </p:nvGrpSpPr>
          <p:grpSpPr>
            <a:xfrm>
              <a:off x="3923792" y="4046141"/>
              <a:ext cx="4710113" cy="534987"/>
              <a:chOff x="3923792" y="3969748"/>
              <a:chExt cx="4710113" cy="534987"/>
            </a:xfrm>
          </p:grpSpPr>
          <p:sp>
            <p:nvSpPr>
              <p:cNvPr id="528"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Conclusion</a:t>
                </a:r>
              </a:p>
            </p:txBody>
          </p:sp>
          <p:sp>
            <p:nvSpPr>
              <p:cNvPr id="529" name="矩形 528"/>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0" name="直接连接符 529"/>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34" name="组合 533"/>
          <p:cNvGrpSpPr/>
          <p:nvPr>
            <p:custDataLst>
              <p:tags r:id="rId4"/>
            </p:custDataLst>
          </p:nvPr>
        </p:nvGrpSpPr>
        <p:grpSpPr>
          <a:xfrm>
            <a:off x="4517645" y="2868283"/>
            <a:ext cx="5370513" cy="534987"/>
            <a:chOff x="3275856" y="2348880"/>
            <a:chExt cx="5370513" cy="534987"/>
          </a:xfrm>
        </p:grpSpPr>
        <p:grpSp>
          <p:nvGrpSpPr>
            <p:cNvPr id="535" name="组合 534"/>
            <p:cNvGrpSpPr/>
            <p:nvPr/>
          </p:nvGrpSpPr>
          <p:grpSpPr>
            <a:xfrm>
              <a:off x="3275856" y="2348880"/>
              <a:ext cx="689474" cy="534987"/>
              <a:chOff x="3275856" y="2407756"/>
              <a:chExt cx="689474" cy="534987"/>
            </a:xfrm>
          </p:grpSpPr>
          <p:sp>
            <p:nvSpPr>
              <p:cNvPr id="541" name="矩形 540"/>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2"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536" name="组合 535"/>
            <p:cNvGrpSpPr/>
            <p:nvPr/>
          </p:nvGrpSpPr>
          <p:grpSpPr>
            <a:xfrm>
              <a:off x="3937844" y="2348880"/>
              <a:ext cx="4708525" cy="534987"/>
              <a:chOff x="3937844" y="2407756"/>
              <a:chExt cx="4708525" cy="534987"/>
            </a:xfrm>
          </p:grpSpPr>
          <p:sp>
            <p:nvSpPr>
              <p:cNvPr id="537"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Method Design</a:t>
                </a:r>
              </a:p>
            </p:txBody>
          </p:sp>
          <p:sp>
            <p:nvSpPr>
              <p:cNvPr id="538" name="矩形 537"/>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9" name="直接连接符 538"/>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40"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Problem Description </a:t>
            </a: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43</a:t>
            </a:fld>
            <a:endParaRPr lang="zh-HK" altLang="en-US" sz="1600" dirty="0">
              <a:solidFill>
                <a:schemeClr val="bg1"/>
              </a:solidFill>
            </a:endParaRPr>
          </a:p>
        </p:txBody>
      </p:sp>
      <p:sp>
        <p:nvSpPr>
          <p:cNvPr id="2" name="文本框 1"/>
          <p:cNvSpPr txBox="1"/>
          <p:nvPr/>
        </p:nvSpPr>
        <p:spPr>
          <a:xfrm>
            <a:off x="120015" y="765175"/>
            <a:ext cx="12073255" cy="1610360"/>
          </a:xfrm>
          <a:prstGeom prst="rect">
            <a:avLst/>
          </a:prstGeom>
          <a:noFill/>
        </p:spPr>
        <p:txBody>
          <a:bodyPr wrap="square" rtlCol="0">
            <a:noAutofit/>
          </a:bodyPr>
          <a:lstStyle/>
          <a:p>
            <a:pPr marL="285750" indent="-285750">
              <a:lnSpc>
                <a:spcPct val="150000"/>
              </a:lnSpc>
              <a:buFont typeface="Wingdings" panose="05000000000000000000" charset="0"/>
              <a:buChar char="Ø"/>
            </a:pPr>
            <a:r>
              <a:rPr lang="en-US" altLang="zh-CN" sz="2400" dirty="0">
                <a:latin typeface="Times New Roman" panose="02020603050405020304" pitchFamily="18" charset="0"/>
                <a:cs typeface="Times New Roman" panose="02020603050405020304" pitchFamily="18" charset="0"/>
                <a:sym typeface="+mn-ea"/>
              </a:rPr>
              <a:t>To </a:t>
            </a:r>
            <a:r>
              <a:rPr lang="en-US" altLang="zh-CN" sz="2400" dirty="0"/>
              <a:t>address critical challenges in modern power system state estimation, including slow response speeds, low accuracy under faulty conditions, and vulnerability to cyber-attacks such as false data injection</a:t>
            </a:r>
            <a:r>
              <a:rPr lang="en-US" altLang="zh-CN" sz="2400"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44</a:t>
            </a:fld>
            <a:endParaRPr lang="zh-HK" altLang="en-US" sz="1600" dirty="0">
              <a:solidFill>
                <a:schemeClr val="bg1"/>
              </a:solidFill>
            </a:endParaRPr>
          </a:p>
        </p:txBody>
      </p:sp>
      <p:pic>
        <p:nvPicPr>
          <p:cNvPr id="7" name="图片 6"/>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9"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3"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6"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7"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8"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9"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0"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1"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2"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73" name="文本框 72"/>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p>
        </p:txBody>
      </p:sp>
      <p:grpSp>
        <p:nvGrpSpPr>
          <p:cNvPr id="74" name="组合 73"/>
          <p:cNvGrpSpPr/>
          <p:nvPr>
            <p:custDataLst>
              <p:tags r:id="rId1"/>
            </p:custDataLst>
          </p:nvPr>
        </p:nvGrpSpPr>
        <p:grpSpPr>
          <a:xfrm>
            <a:off x="4523741" y="2047924"/>
            <a:ext cx="5370513" cy="534987"/>
            <a:chOff x="3281952" y="1484784"/>
            <a:chExt cx="5370513" cy="534987"/>
          </a:xfrm>
        </p:grpSpPr>
        <p:grpSp>
          <p:nvGrpSpPr>
            <p:cNvPr id="75" name="组合 74"/>
            <p:cNvGrpSpPr/>
            <p:nvPr/>
          </p:nvGrpSpPr>
          <p:grpSpPr>
            <a:xfrm>
              <a:off x="3943940" y="1484784"/>
              <a:ext cx="4708525" cy="534987"/>
              <a:chOff x="3943940" y="1626760"/>
              <a:chExt cx="4708525" cy="534987"/>
            </a:xfrm>
          </p:grpSpPr>
          <p:sp>
            <p:nvSpPr>
              <p:cNvPr id="7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0" name="文本框 20"/>
              <p:cNvSpPr txBox="1">
                <a:spLocks noChangeArrowheads="1"/>
              </p:cNvSpPr>
              <p:nvPr>
                <p:custDataLst>
                  <p:tags r:id="rId26"/>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Problem Description</a:t>
                </a:r>
              </a:p>
            </p:txBody>
          </p:sp>
          <p:sp>
            <p:nvSpPr>
              <p:cNvPr id="81" name="矩形 8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2" name="直接连接符 8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a:off x="3281952" y="1484784"/>
              <a:ext cx="689642" cy="534987"/>
              <a:chOff x="3281952" y="1626760"/>
              <a:chExt cx="689642" cy="534987"/>
            </a:xfrm>
          </p:grpSpPr>
          <p:sp>
            <p:nvSpPr>
              <p:cNvPr id="77" name="矩形 76"/>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8"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3" name="组合 82"/>
          <p:cNvGrpSpPr/>
          <p:nvPr>
            <p:custDataLst>
              <p:tags r:id="rId2"/>
            </p:custDataLst>
          </p:nvPr>
        </p:nvGrpSpPr>
        <p:grpSpPr>
          <a:xfrm>
            <a:off x="4503593" y="3688642"/>
            <a:ext cx="5372100" cy="534987"/>
            <a:chOff x="3261805" y="3188752"/>
            <a:chExt cx="5372100" cy="534987"/>
          </a:xfrm>
        </p:grpSpPr>
        <p:grpSp>
          <p:nvGrpSpPr>
            <p:cNvPr id="84" name="组合 83"/>
            <p:cNvGrpSpPr/>
            <p:nvPr/>
          </p:nvGrpSpPr>
          <p:grpSpPr>
            <a:xfrm>
              <a:off x="3261805" y="3188752"/>
              <a:ext cx="689593" cy="534987"/>
              <a:chOff x="3261805" y="3188752"/>
              <a:chExt cx="689593" cy="534987"/>
            </a:xfrm>
          </p:grpSpPr>
          <p:sp>
            <p:nvSpPr>
              <p:cNvPr id="100" name="矩形 99"/>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1"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85" name="组合 84"/>
            <p:cNvGrpSpPr/>
            <p:nvPr/>
          </p:nvGrpSpPr>
          <p:grpSpPr>
            <a:xfrm>
              <a:off x="3923792" y="3188752"/>
              <a:ext cx="4710113" cy="534987"/>
              <a:chOff x="3923792" y="3188752"/>
              <a:chExt cx="4710113" cy="534987"/>
            </a:xfrm>
          </p:grpSpPr>
          <p:sp>
            <p:nvSpPr>
              <p:cNvPr id="87"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Experiment Results</a:t>
                </a:r>
              </a:p>
            </p:txBody>
          </p:sp>
          <p:sp>
            <p:nvSpPr>
              <p:cNvPr id="91" name="矩形 90"/>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5" name="直接连接符 94"/>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9"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2" name="组合 101"/>
          <p:cNvGrpSpPr/>
          <p:nvPr>
            <p:custDataLst>
              <p:tags r:id="rId3"/>
            </p:custDataLst>
          </p:nvPr>
        </p:nvGrpSpPr>
        <p:grpSpPr>
          <a:xfrm>
            <a:off x="4503593" y="4509001"/>
            <a:ext cx="5372100" cy="534987"/>
            <a:chOff x="3261805" y="4046141"/>
            <a:chExt cx="5372100" cy="534987"/>
          </a:xfrm>
        </p:grpSpPr>
        <p:grpSp>
          <p:nvGrpSpPr>
            <p:cNvPr id="103" name="组合 102"/>
            <p:cNvGrpSpPr/>
            <p:nvPr/>
          </p:nvGrpSpPr>
          <p:grpSpPr>
            <a:xfrm>
              <a:off x="3261805" y="4046141"/>
              <a:ext cx="689447" cy="534987"/>
              <a:chOff x="3261805" y="3969748"/>
              <a:chExt cx="689447" cy="534987"/>
            </a:xfrm>
          </p:grpSpPr>
          <p:sp>
            <p:nvSpPr>
              <p:cNvPr id="109" name="矩形 10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4" name="组合 103"/>
            <p:cNvGrpSpPr/>
            <p:nvPr/>
          </p:nvGrpSpPr>
          <p:grpSpPr>
            <a:xfrm>
              <a:off x="3923792" y="4046141"/>
              <a:ext cx="4710113" cy="534987"/>
              <a:chOff x="3923792" y="3969748"/>
              <a:chExt cx="4710113" cy="534987"/>
            </a:xfrm>
          </p:grpSpPr>
          <p:sp>
            <p:nvSpPr>
              <p:cNvPr id="105"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Conclusion</a:t>
                </a:r>
              </a:p>
            </p:txBody>
          </p:sp>
          <p:sp>
            <p:nvSpPr>
              <p:cNvPr id="106" name="矩形 105"/>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7" name="直接连接符 106"/>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11" name="组合 110"/>
          <p:cNvGrpSpPr/>
          <p:nvPr>
            <p:custDataLst>
              <p:tags r:id="rId4"/>
            </p:custDataLst>
          </p:nvPr>
        </p:nvGrpSpPr>
        <p:grpSpPr>
          <a:xfrm>
            <a:off x="4517645" y="2868283"/>
            <a:ext cx="5370513" cy="534987"/>
            <a:chOff x="3275856" y="2348880"/>
            <a:chExt cx="5370513" cy="534987"/>
          </a:xfrm>
        </p:grpSpPr>
        <p:grpSp>
          <p:nvGrpSpPr>
            <p:cNvPr id="112" name="组合 111"/>
            <p:cNvGrpSpPr/>
            <p:nvPr/>
          </p:nvGrpSpPr>
          <p:grpSpPr>
            <a:xfrm>
              <a:off x="3275856" y="2348880"/>
              <a:ext cx="689474" cy="534987"/>
              <a:chOff x="3275856" y="2407756"/>
              <a:chExt cx="689474" cy="534987"/>
            </a:xfrm>
          </p:grpSpPr>
          <p:sp>
            <p:nvSpPr>
              <p:cNvPr id="118" name="矩形 117"/>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9"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13" name="组合 112"/>
            <p:cNvGrpSpPr/>
            <p:nvPr/>
          </p:nvGrpSpPr>
          <p:grpSpPr>
            <a:xfrm>
              <a:off x="3937844" y="2348880"/>
              <a:ext cx="4708525" cy="534987"/>
              <a:chOff x="3937844" y="2407756"/>
              <a:chExt cx="4708525" cy="534987"/>
            </a:xfrm>
          </p:grpSpPr>
          <p:sp>
            <p:nvSpPr>
              <p:cNvPr id="114"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sym typeface="+mn-ea"/>
                  </a:rPr>
                  <a:t>Method Design</a:t>
                </a:r>
              </a:p>
            </p:txBody>
          </p:sp>
          <p:sp>
            <p:nvSpPr>
              <p:cNvPr id="115" name="矩形 114"/>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6" name="直接连接符 115"/>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45</a:t>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45</a:t>
            </a:fld>
            <a:endParaRPr lang="zh-HK" altLang="en-US" sz="1600" dirty="0">
              <a:solidFill>
                <a:schemeClr val="bg1"/>
              </a:solidFill>
            </a:endParaRPr>
          </a:p>
        </p:txBody>
      </p:sp>
      <p:sp>
        <p:nvSpPr>
          <p:cNvPr id="2" name="文本框 1"/>
          <p:cNvSpPr txBox="1"/>
          <p:nvPr/>
        </p:nvSpPr>
        <p:spPr>
          <a:xfrm>
            <a:off x="233045" y="890270"/>
            <a:ext cx="11626850" cy="1687963"/>
          </a:xfrm>
          <a:prstGeom prst="rect">
            <a:avLst/>
          </a:prstGeom>
          <a:noFill/>
        </p:spPr>
        <p:txBody>
          <a:bodyPr wrap="square" rtlCol="0" anchor="t">
            <a:spAutoFit/>
          </a:bodyPr>
          <a:lstStyle/>
          <a:p>
            <a:pPr marL="342900" indent="-342900" fontAlgn="auto">
              <a:lnSpc>
                <a:spcPct val="150000"/>
              </a:lnSpc>
              <a:buFont typeface="Wingdings" panose="05000000000000000000" charset="0"/>
              <a:buChar char="Ø"/>
            </a:pPr>
            <a:r>
              <a:rPr lang="en-US" altLang="zh-CN" sz="2400" dirty="0"/>
              <a:t>The study proposes a physics-informed neural network (PINN) framework for power system state estimation. By embedding physical laws like Kirchhoff's equations into the loss function, it enhances accuracy and robustness during faults and cyber-attacks. </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46</a:t>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46</a:t>
            </a:fld>
            <a:endParaRPr lang="zh-HK" altLang="en-US" sz="1600" dirty="0">
              <a:solidFill>
                <a:schemeClr val="bg1"/>
              </a:solidFill>
            </a:endParaRPr>
          </a:p>
        </p:txBody>
      </p:sp>
      <p:pic>
        <p:nvPicPr>
          <p:cNvPr id="6" name="图片 5"/>
          <p:cNvPicPr>
            <a:picLocks noChangeAspect="1"/>
          </p:cNvPicPr>
          <p:nvPr/>
        </p:nvPicPr>
        <p:blipFill>
          <a:blip r:embed="rId3"/>
          <a:stretch>
            <a:fillRect/>
          </a:stretch>
        </p:blipFill>
        <p:spPr>
          <a:xfrm>
            <a:off x="0" y="1895534"/>
            <a:ext cx="12192000" cy="3066932"/>
          </a:xfrm>
          <a:prstGeom prst="rect">
            <a:avLst/>
          </a:prstGeom>
        </p:spPr>
      </p:pic>
      <p:pic>
        <p:nvPicPr>
          <p:cNvPr id="8" name="图片 7"/>
          <p:cNvPicPr>
            <a:picLocks noChangeAspect="1"/>
          </p:cNvPicPr>
          <p:nvPr/>
        </p:nvPicPr>
        <p:blipFill>
          <a:blip r:embed="rId3"/>
          <a:stretch>
            <a:fillRect/>
          </a:stretch>
        </p:blipFill>
        <p:spPr>
          <a:xfrm>
            <a:off x="0" y="1895534"/>
            <a:ext cx="12192000" cy="3066932"/>
          </a:xfrm>
          <a:prstGeom prst="rect">
            <a:avLst/>
          </a:prstGeom>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47</a:t>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47</a:t>
            </a:fld>
            <a:endParaRPr lang="zh-HK" altLang="en-US" sz="1600" dirty="0">
              <a:solidFill>
                <a:schemeClr val="bg1"/>
              </a:solidFill>
            </a:endParaRPr>
          </a:p>
        </p:txBody>
      </p:sp>
      <p:pic>
        <p:nvPicPr>
          <p:cNvPr id="4" name="图片 3"/>
          <p:cNvPicPr>
            <a:picLocks noChangeAspect="1"/>
          </p:cNvPicPr>
          <p:nvPr/>
        </p:nvPicPr>
        <p:blipFill>
          <a:blip r:embed="rId3"/>
          <a:stretch>
            <a:fillRect/>
          </a:stretch>
        </p:blipFill>
        <p:spPr>
          <a:xfrm>
            <a:off x="551999" y="1052999"/>
            <a:ext cx="6029991" cy="393749"/>
          </a:xfrm>
          <a:prstGeom prst="rect">
            <a:avLst/>
          </a:prstGeom>
        </p:spPr>
      </p:pic>
      <p:pic>
        <p:nvPicPr>
          <p:cNvPr id="8" name="图片 7"/>
          <p:cNvPicPr>
            <a:picLocks noChangeAspect="1"/>
          </p:cNvPicPr>
          <p:nvPr/>
        </p:nvPicPr>
        <p:blipFill>
          <a:blip r:embed="rId4"/>
          <a:stretch>
            <a:fillRect/>
          </a:stretch>
        </p:blipFill>
        <p:spPr>
          <a:xfrm>
            <a:off x="912001" y="1670070"/>
            <a:ext cx="3714554" cy="501272"/>
          </a:xfrm>
          <a:prstGeom prst="rect">
            <a:avLst/>
          </a:prstGeom>
        </p:spPr>
      </p:pic>
      <p:pic>
        <p:nvPicPr>
          <p:cNvPr id="10" name="图片 9"/>
          <p:cNvPicPr>
            <a:picLocks noChangeAspect="1"/>
          </p:cNvPicPr>
          <p:nvPr/>
        </p:nvPicPr>
        <p:blipFill>
          <a:blip r:embed="rId5"/>
          <a:stretch>
            <a:fillRect/>
          </a:stretch>
        </p:blipFill>
        <p:spPr>
          <a:xfrm>
            <a:off x="509058" y="2638602"/>
            <a:ext cx="4117497" cy="382500"/>
          </a:xfrm>
          <a:prstGeom prst="rect">
            <a:avLst/>
          </a:prstGeom>
        </p:spPr>
      </p:pic>
      <p:sp>
        <p:nvSpPr>
          <p:cNvPr id="17" name="文本框 16"/>
          <p:cNvSpPr txBox="1"/>
          <p:nvPr/>
        </p:nvSpPr>
        <p:spPr>
          <a:xfrm>
            <a:off x="840000" y="3267850"/>
            <a:ext cx="6281208" cy="707886"/>
          </a:xfrm>
          <a:prstGeom prst="rect">
            <a:avLst/>
          </a:prstGeom>
          <a:noFill/>
        </p:spPr>
        <p:txBody>
          <a:bodyPr wrap="square">
            <a:spAutoFit/>
          </a:bodyPr>
          <a:lstStyle/>
          <a:p>
            <a:r>
              <a:rPr lang="en-US" altLang="zh-CN" sz="2000" dirty="0">
                <a:solidFill>
                  <a:srgbClr val="2E062E"/>
                </a:solidFill>
                <a:effectLst/>
                <a:latin typeface="Times-Roman"/>
              </a:rPr>
              <a:t>The active and reactive power injections are calculated using the following equations:</a:t>
            </a:r>
            <a:endParaRPr lang="zh-CN" altLang="en-US" sz="2000" dirty="0"/>
          </a:p>
        </p:txBody>
      </p:sp>
      <p:pic>
        <p:nvPicPr>
          <p:cNvPr id="20" name="图片 19"/>
          <p:cNvPicPr>
            <a:picLocks noChangeAspect="1"/>
          </p:cNvPicPr>
          <p:nvPr/>
        </p:nvPicPr>
        <p:blipFill>
          <a:blip r:embed="rId6"/>
          <a:stretch>
            <a:fillRect/>
          </a:stretch>
        </p:blipFill>
        <p:spPr>
          <a:xfrm>
            <a:off x="1480120" y="4300874"/>
            <a:ext cx="4173748" cy="1305000"/>
          </a:xfrm>
          <a:prstGeom prst="rect">
            <a:avLst/>
          </a:prstGeom>
        </p:spPr>
      </p:pic>
      <p:pic>
        <p:nvPicPr>
          <p:cNvPr id="22" name="图片 21"/>
          <p:cNvPicPr>
            <a:picLocks noChangeAspect="1"/>
          </p:cNvPicPr>
          <p:nvPr/>
        </p:nvPicPr>
        <p:blipFill>
          <a:blip r:embed="rId7"/>
          <a:stretch>
            <a:fillRect/>
          </a:stretch>
        </p:blipFill>
        <p:spPr>
          <a:xfrm>
            <a:off x="7392000" y="1105941"/>
            <a:ext cx="3206250" cy="270000"/>
          </a:xfrm>
          <a:prstGeom prst="rect">
            <a:avLst/>
          </a:prstGeom>
        </p:spPr>
      </p:pic>
      <p:pic>
        <p:nvPicPr>
          <p:cNvPr id="24" name="图片 23"/>
          <p:cNvPicPr>
            <a:picLocks noChangeAspect="1"/>
          </p:cNvPicPr>
          <p:nvPr/>
        </p:nvPicPr>
        <p:blipFill>
          <a:blip r:embed="rId8"/>
          <a:stretch>
            <a:fillRect/>
          </a:stretch>
        </p:blipFill>
        <p:spPr>
          <a:xfrm>
            <a:off x="7565447" y="1763957"/>
            <a:ext cx="3532497" cy="1012499"/>
          </a:xfrm>
          <a:prstGeom prst="rect">
            <a:avLst/>
          </a:prstGeom>
        </p:spPr>
      </p:pic>
      <p:pic>
        <p:nvPicPr>
          <p:cNvPr id="26" name="图片 25"/>
          <p:cNvPicPr>
            <a:picLocks noChangeAspect="1"/>
          </p:cNvPicPr>
          <p:nvPr/>
        </p:nvPicPr>
        <p:blipFill>
          <a:blip r:embed="rId9"/>
          <a:stretch>
            <a:fillRect/>
          </a:stretch>
        </p:blipFill>
        <p:spPr>
          <a:xfrm>
            <a:off x="7568972" y="2980726"/>
            <a:ext cx="2565000" cy="742500"/>
          </a:xfrm>
          <a:prstGeom prst="rect">
            <a:avLst/>
          </a:prstGeom>
        </p:spPr>
      </p:pic>
      <p:pic>
        <p:nvPicPr>
          <p:cNvPr id="28" name="图片 27"/>
          <p:cNvPicPr>
            <a:picLocks noChangeAspect="1"/>
          </p:cNvPicPr>
          <p:nvPr/>
        </p:nvPicPr>
        <p:blipFill>
          <a:blip r:embed="rId10"/>
          <a:stretch>
            <a:fillRect/>
          </a:stretch>
        </p:blipFill>
        <p:spPr>
          <a:xfrm>
            <a:off x="7481805" y="3831224"/>
            <a:ext cx="2643749" cy="720000"/>
          </a:xfrm>
          <a:prstGeom prst="rect">
            <a:avLst/>
          </a:prstGeom>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48</a:t>
            </a:fld>
            <a:endParaRPr lang="zh-HK" altLang="en-US" sz="1600" dirty="0">
              <a:solidFill>
                <a:schemeClr val="bg1"/>
              </a:solidFill>
            </a:endParaRPr>
          </a:p>
        </p:txBody>
      </p:sp>
      <p:pic>
        <p:nvPicPr>
          <p:cNvPr id="21" name="图片 20"/>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6"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3"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6"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7"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8"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9"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0"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71" name="文本框 70"/>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p>
        </p:txBody>
      </p:sp>
      <p:grpSp>
        <p:nvGrpSpPr>
          <p:cNvPr id="72" name="组合 71"/>
          <p:cNvGrpSpPr/>
          <p:nvPr>
            <p:custDataLst>
              <p:tags r:id="rId1"/>
            </p:custDataLst>
          </p:nvPr>
        </p:nvGrpSpPr>
        <p:grpSpPr>
          <a:xfrm>
            <a:off x="4523741" y="2047924"/>
            <a:ext cx="5370513" cy="534987"/>
            <a:chOff x="3281952" y="1484784"/>
            <a:chExt cx="5370513" cy="534987"/>
          </a:xfrm>
        </p:grpSpPr>
        <p:grpSp>
          <p:nvGrpSpPr>
            <p:cNvPr id="73" name="组合 72"/>
            <p:cNvGrpSpPr/>
            <p:nvPr/>
          </p:nvGrpSpPr>
          <p:grpSpPr>
            <a:xfrm>
              <a:off x="3943940" y="1484784"/>
              <a:ext cx="4708525" cy="534987"/>
              <a:chOff x="3943940" y="1626760"/>
              <a:chExt cx="4708525" cy="534987"/>
            </a:xfrm>
          </p:grpSpPr>
          <p:sp>
            <p:nvSpPr>
              <p:cNvPr id="77"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78" name="文本框 20"/>
              <p:cNvSpPr txBox="1">
                <a:spLocks noChangeArrowheads="1"/>
              </p:cNvSpPr>
              <p:nvPr>
                <p:custDataLst>
                  <p:tags r:id="rId26"/>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Problem Description</a:t>
                </a:r>
              </a:p>
            </p:txBody>
          </p:sp>
          <p:sp>
            <p:nvSpPr>
              <p:cNvPr id="79" name="矩形 78"/>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0" name="直接连接符 79"/>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组合 73"/>
            <p:cNvGrpSpPr/>
            <p:nvPr/>
          </p:nvGrpSpPr>
          <p:grpSpPr>
            <a:xfrm>
              <a:off x="3281952" y="1484784"/>
              <a:ext cx="689642" cy="534987"/>
              <a:chOff x="3281952" y="1626760"/>
              <a:chExt cx="689642" cy="534987"/>
            </a:xfrm>
          </p:grpSpPr>
          <p:sp>
            <p:nvSpPr>
              <p:cNvPr id="75" name="矩形 74"/>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1" name="组合 80"/>
          <p:cNvGrpSpPr/>
          <p:nvPr>
            <p:custDataLst>
              <p:tags r:id="rId2"/>
            </p:custDataLst>
          </p:nvPr>
        </p:nvGrpSpPr>
        <p:grpSpPr>
          <a:xfrm>
            <a:off x="4503593" y="3688642"/>
            <a:ext cx="5372100" cy="534987"/>
            <a:chOff x="3261805" y="3188752"/>
            <a:chExt cx="5372100" cy="534987"/>
          </a:xfrm>
        </p:grpSpPr>
        <p:grpSp>
          <p:nvGrpSpPr>
            <p:cNvPr id="82" name="组合 81"/>
            <p:cNvGrpSpPr/>
            <p:nvPr/>
          </p:nvGrpSpPr>
          <p:grpSpPr>
            <a:xfrm>
              <a:off x="3261805" y="3188752"/>
              <a:ext cx="689593" cy="534987"/>
              <a:chOff x="3261805" y="3188752"/>
              <a:chExt cx="689593" cy="534987"/>
            </a:xfrm>
          </p:grpSpPr>
          <p:sp>
            <p:nvSpPr>
              <p:cNvPr id="91" name="矩形 9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83" name="组合 82"/>
            <p:cNvGrpSpPr/>
            <p:nvPr/>
          </p:nvGrpSpPr>
          <p:grpSpPr>
            <a:xfrm>
              <a:off x="3923792" y="3188752"/>
              <a:ext cx="4710113" cy="534987"/>
              <a:chOff x="3923792" y="3188752"/>
              <a:chExt cx="4710113" cy="534987"/>
            </a:xfrm>
          </p:grpSpPr>
          <p:sp>
            <p:nvSpPr>
              <p:cNvPr id="84"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sym typeface="+mn-ea"/>
                  </a:rPr>
                  <a:t>Experiment Results</a:t>
                </a:r>
              </a:p>
            </p:txBody>
          </p:sp>
          <p:sp>
            <p:nvSpPr>
              <p:cNvPr id="85" name="矩形 84"/>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rgbClr val="044875"/>
                  </a:solidFill>
                </a:endParaRPr>
              </a:p>
            </p:txBody>
          </p:sp>
        </p:grpSp>
      </p:grpSp>
      <p:grpSp>
        <p:nvGrpSpPr>
          <p:cNvPr id="99" name="组合 98"/>
          <p:cNvGrpSpPr/>
          <p:nvPr>
            <p:custDataLst>
              <p:tags r:id="rId3"/>
            </p:custDataLst>
          </p:nvPr>
        </p:nvGrpSpPr>
        <p:grpSpPr>
          <a:xfrm>
            <a:off x="4503593" y="4509001"/>
            <a:ext cx="5372100" cy="534987"/>
            <a:chOff x="3261805" y="4046141"/>
            <a:chExt cx="5372100" cy="534987"/>
          </a:xfrm>
        </p:grpSpPr>
        <p:grpSp>
          <p:nvGrpSpPr>
            <p:cNvPr id="100" name="组合 99"/>
            <p:cNvGrpSpPr/>
            <p:nvPr/>
          </p:nvGrpSpPr>
          <p:grpSpPr>
            <a:xfrm>
              <a:off x="3261805" y="4046141"/>
              <a:ext cx="689447" cy="534987"/>
              <a:chOff x="3261805" y="3969748"/>
              <a:chExt cx="689447" cy="534987"/>
            </a:xfrm>
          </p:grpSpPr>
          <p:sp>
            <p:nvSpPr>
              <p:cNvPr id="106" name="矩形 105"/>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7"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1" name="组合 100"/>
            <p:cNvGrpSpPr/>
            <p:nvPr/>
          </p:nvGrpSpPr>
          <p:grpSpPr>
            <a:xfrm>
              <a:off x="3923792" y="4046141"/>
              <a:ext cx="4710113" cy="534987"/>
              <a:chOff x="3923792" y="3969748"/>
              <a:chExt cx="4710113" cy="534987"/>
            </a:xfrm>
          </p:grpSpPr>
          <p:sp>
            <p:nvSpPr>
              <p:cNvPr id="102"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Conclusion</a:t>
                </a:r>
              </a:p>
            </p:txBody>
          </p:sp>
          <p:sp>
            <p:nvSpPr>
              <p:cNvPr id="103" name="矩形 102"/>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4" name="直接连接符 103"/>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8" name="组合 107"/>
          <p:cNvGrpSpPr/>
          <p:nvPr>
            <p:custDataLst>
              <p:tags r:id="rId4"/>
            </p:custDataLst>
          </p:nvPr>
        </p:nvGrpSpPr>
        <p:grpSpPr>
          <a:xfrm>
            <a:off x="4517645" y="2868283"/>
            <a:ext cx="5370513" cy="534987"/>
            <a:chOff x="3275856" y="2348880"/>
            <a:chExt cx="5370513" cy="534987"/>
          </a:xfrm>
        </p:grpSpPr>
        <p:grpSp>
          <p:nvGrpSpPr>
            <p:cNvPr id="109" name="组合 108"/>
            <p:cNvGrpSpPr/>
            <p:nvPr/>
          </p:nvGrpSpPr>
          <p:grpSpPr>
            <a:xfrm>
              <a:off x="3275856" y="2348880"/>
              <a:ext cx="689474" cy="534987"/>
              <a:chOff x="3275856" y="2407756"/>
              <a:chExt cx="689474" cy="534987"/>
            </a:xfrm>
          </p:grpSpPr>
          <p:sp>
            <p:nvSpPr>
              <p:cNvPr id="115" name="矩形 114"/>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0" name="组合 109"/>
            <p:cNvGrpSpPr/>
            <p:nvPr/>
          </p:nvGrpSpPr>
          <p:grpSpPr>
            <a:xfrm>
              <a:off x="3937844" y="2348880"/>
              <a:ext cx="4708525" cy="534987"/>
              <a:chOff x="3937844" y="2407756"/>
              <a:chExt cx="4708525" cy="534987"/>
            </a:xfrm>
          </p:grpSpPr>
          <p:sp>
            <p:nvSpPr>
              <p:cNvPr id="111"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Method Design</a:t>
                </a:r>
              </a:p>
            </p:txBody>
          </p:sp>
          <p:sp>
            <p:nvSpPr>
              <p:cNvPr id="112" name="矩形 111"/>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Experiment Results</a:t>
            </a: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49</a:t>
            </a:fld>
            <a:endParaRPr lang="zh-HK" altLang="en-US" sz="1600" dirty="0">
              <a:solidFill>
                <a:schemeClr val="bg1"/>
              </a:solidFill>
            </a:endParaRPr>
          </a:p>
        </p:txBody>
      </p:sp>
      <p:pic>
        <p:nvPicPr>
          <p:cNvPr id="5" name="图片 4"/>
          <p:cNvPicPr>
            <a:picLocks noChangeAspect="1"/>
          </p:cNvPicPr>
          <p:nvPr/>
        </p:nvPicPr>
        <p:blipFill>
          <a:blip r:embed="rId5"/>
          <a:stretch>
            <a:fillRect/>
          </a:stretch>
        </p:blipFill>
        <p:spPr>
          <a:xfrm>
            <a:off x="565632" y="909000"/>
            <a:ext cx="3782888" cy="385027"/>
          </a:xfrm>
          <a:prstGeom prst="rect">
            <a:avLst/>
          </a:prstGeom>
        </p:spPr>
      </p:pic>
      <p:pic>
        <p:nvPicPr>
          <p:cNvPr id="8" name="图片 7"/>
          <p:cNvPicPr>
            <a:picLocks noChangeAspect="1"/>
          </p:cNvPicPr>
          <p:nvPr/>
        </p:nvPicPr>
        <p:blipFill>
          <a:blip r:embed="rId6"/>
          <a:stretch>
            <a:fillRect/>
          </a:stretch>
        </p:blipFill>
        <p:spPr>
          <a:xfrm>
            <a:off x="696000" y="1483026"/>
            <a:ext cx="2396791" cy="279144"/>
          </a:xfrm>
          <a:prstGeom prst="rect">
            <a:avLst/>
          </a:prstGeom>
        </p:spPr>
      </p:pic>
      <p:sp>
        <p:nvSpPr>
          <p:cNvPr id="14" name="文本框 13"/>
          <p:cNvSpPr txBox="1"/>
          <p:nvPr/>
        </p:nvSpPr>
        <p:spPr>
          <a:xfrm>
            <a:off x="360422" y="1992131"/>
            <a:ext cx="11639578" cy="224676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2000" b="1" i="0" u="none" strike="noStrike" cap="none" normalizeH="0" baseline="0" dirty="0">
                <a:ln>
                  <a:noFill/>
                </a:ln>
                <a:solidFill>
                  <a:schemeClr val="tx1"/>
                </a:solidFill>
                <a:effectLst/>
                <a:latin typeface="+mj-lt"/>
              </a:rPr>
              <a:t>Test Systems</a:t>
            </a:r>
            <a:r>
              <a:rPr kumimoji="0" lang="zh-CN" altLang="zh-CN" sz="2000" b="0" i="0" u="none" strike="noStrike" cap="none" normalizeH="0" baseline="0" dirty="0">
                <a:ln>
                  <a:noFill/>
                </a:ln>
                <a:solidFill>
                  <a:schemeClr val="tx1"/>
                </a:solidFill>
                <a:effectLst/>
                <a:latin typeface="+mj-lt"/>
              </a:rPr>
              <a:t>: Simulations conducted using the standard </a:t>
            </a:r>
            <a:r>
              <a:rPr kumimoji="0" lang="zh-CN" altLang="zh-CN" sz="2000" b="1" i="0" u="none" strike="noStrike" cap="none" normalizeH="0" baseline="0" dirty="0">
                <a:ln>
                  <a:noFill/>
                </a:ln>
                <a:solidFill>
                  <a:schemeClr val="tx1"/>
                </a:solidFill>
                <a:effectLst/>
                <a:latin typeface="+mj-lt"/>
              </a:rPr>
              <a:t>IEEE 14-bus</a:t>
            </a:r>
            <a:r>
              <a:rPr kumimoji="0" lang="zh-CN" altLang="zh-CN" sz="2000" b="0" i="0" u="none" strike="noStrike" cap="none" normalizeH="0" baseline="0" dirty="0">
                <a:ln>
                  <a:noFill/>
                </a:ln>
                <a:solidFill>
                  <a:schemeClr val="tx1"/>
                </a:solidFill>
                <a:effectLst/>
                <a:latin typeface="+mj-lt"/>
              </a:rPr>
              <a:t> and </a:t>
            </a:r>
            <a:r>
              <a:rPr kumimoji="0" lang="zh-CN" altLang="zh-CN" sz="2000" b="1" i="0" u="none" strike="noStrike" cap="none" normalizeH="0" baseline="0" dirty="0">
                <a:ln>
                  <a:noFill/>
                </a:ln>
                <a:solidFill>
                  <a:schemeClr val="tx1"/>
                </a:solidFill>
                <a:effectLst/>
                <a:latin typeface="+mj-lt"/>
              </a:rPr>
              <a:t>IEEE 118-bus</a:t>
            </a:r>
            <a:r>
              <a:rPr kumimoji="0" lang="zh-CN" altLang="zh-CN" sz="2000" b="0" i="0" u="none" strike="noStrike" cap="none" normalizeH="0" baseline="0" dirty="0">
                <a:ln>
                  <a:noFill/>
                </a:ln>
                <a:solidFill>
                  <a:schemeClr val="tx1"/>
                </a:solidFill>
                <a:effectLst/>
                <a:latin typeface="+mj-lt"/>
              </a:rPr>
              <a:t> benchmark systems.</a:t>
            </a: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2000" b="1" i="0" u="none" strike="noStrike" cap="none" normalizeH="0" baseline="0" dirty="0">
                <a:ln>
                  <a:noFill/>
                </a:ln>
                <a:solidFill>
                  <a:schemeClr val="tx1"/>
                </a:solidFill>
                <a:effectLst/>
                <a:latin typeface="+mj-lt"/>
              </a:rPr>
              <a:t>Data Generation</a:t>
            </a:r>
            <a:r>
              <a:rPr kumimoji="0" lang="zh-CN" altLang="zh-CN" sz="2000" b="0" i="0" u="none" strike="noStrike" cap="none" normalizeH="0" baseline="0" dirty="0">
                <a:ln>
                  <a:noFill/>
                </a:ln>
                <a:solidFill>
                  <a:schemeClr val="tx1"/>
                </a:solidFill>
                <a:effectLst/>
                <a:latin typeface="+mj-lt"/>
              </a:rPr>
              <a:t>: Realistic power system scenarios were generated using </a:t>
            </a:r>
            <a:r>
              <a:rPr kumimoji="0" lang="zh-CN" altLang="zh-CN" sz="2000" b="1" i="0" u="none" strike="noStrike" cap="none" normalizeH="0" baseline="0" dirty="0">
                <a:ln>
                  <a:noFill/>
                </a:ln>
                <a:solidFill>
                  <a:schemeClr val="tx1"/>
                </a:solidFill>
                <a:effectLst/>
                <a:latin typeface="+mj-lt"/>
              </a:rPr>
              <a:t>PowerWorld</a:t>
            </a:r>
            <a:r>
              <a:rPr kumimoji="0" lang="zh-CN" altLang="zh-CN" sz="2000" b="0" i="0" u="none" strike="noStrike" cap="none" normalizeH="0" baseline="0" dirty="0">
                <a:ln>
                  <a:noFill/>
                </a:ln>
                <a:solidFill>
                  <a:schemeClr val="tx1"/>
                </a:solidFill>
                <a:effectLst/>
                <a:latin typeface="+mj-lt"/>
              </a:rPr>
              <a:t> software.</a:t>
            </a: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2000" b="1" i="0" u="none" strike="noStrike" cap="none" normalizeH="0" baseline="0" dirty="0">
                <a:ln>
                  <a:noFill/>
                </a:ln>
                <a:solidFill>
                  <a:schemeClr val="tx1"/>
                </a:solidFill>
                <a:effectLst/>
                <a:latin typeface="+mj-lt"/>
              </a:rPr>
              <a:t>Tech Stack</a:t>
            </a:r>
            <a:r>
              <a:rPr kumimoji="0" lang="zh-CN" altLang="zh-CN" sz="2000" b="0" i="0" u="none" strike="noStrike" cap="none" normalizeH="0" baseline="0" dirty="0">
                <a:ln>
                  <a:noFill/>
                </a:ln>
                <a:solidFill>
                  <a:schemeClr val="tx1"/>
                </a:solidFill>
                <a:effectLst/>
                <a:latin typeface="+mj-lt"/>
              </a:rPr>
              <a:t>: Implemented in </a:t>
            </a:r>
            <a:r>
              <a:rPr kumimoji="0" lang="zh-CN" altLang="zh-CN" sz="2000" b="1" i="0" u="none" strike="noStrike" cap="none" normalizeH="0" baseline="0" dirty="0">
                <a:ln>
                  <a:noFill/>
                </a:ln>
                <a:solidFill>
                  <a:schemeClr val="tx1"/>
                </a:solidFill>
                <a:effectLst/>
                <a:latin typeface="+mj-lt"/>
              </a:rPr>
              <a:t>Python</a:t>
            </a:r>
            <a:r>
              <a:rPr kumimoji="0" lang="zh-CN" altLang="zh-CN" sz="2000" b="0" i="0" u="none" strike="noStrike" cap="none" normalizeH="0" baseline="0" dirty="0">
                <a:ln>
                  <a:noFill/>
                </a:ln>
                <a:solidFill>
                  <a:schemeClr val="tx1"/>
                </a:solidFill>
                <a:effectLst/>
                <a:latin typeface="+mj-lt"/>
              </a:rPr>
              <a:t> using </a:t>
            </a:r>
            <a:r>
              <a:rPr kumimoji="0" lang="zh-CN" altLang="zh-CN" sz="2000" b="1" i="0" u="none" strike="noStrike" cap="none" normalizeH="0" baseline="0" dirty="0">
                <a:ln>
                  <a:noFill/>
                </a:ln>
                <a:solidFill>
                  <a:schemeClr val="tx1"/>
                </a:solidFill>
                <a:effectLst/>
                <a:latin typeface="+mj-lt"/>
              </a:rPr>
              <a:t>TensorFlow</a:t>
            </a:r>
            <a:r>
              <a:rPr kumimoji="0" lang="zh-CN" altLang="zh-CN" sz="2000" b="0" i="0" u="none" strike="noStrike" cap="none" normalizeH="0" baseline="0" dirty="0">
                <a:ln>
                  <a:noFill/>
                </a:ln>
                <a:solidFill>
                  <a:schemeClr val="tx1"/>
                </a:solidFill>
                <a:effectLst/>
                <a:latin typeface="+mj-lt"/>
              </a:rPr>
              <a:t> for efficient neural network training.</a:t>
            </a: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2000" b="1" i="0" u="none" strike="noStrike" cap="none" normalizeH="0" baseline="0" dirty="0">
                <a:ln>
                  <a:noFill/>
                </a:ln>
                <a:solidFill>
                  <a:schemeClr val="tx1"/>
                </a:solidFill>
                <a:effectLst/>
                <a:latin typeface="+mj-lt"/>
              </a:rPr>
              <a:t>Noise Handling</a:t>
            </a:r>
            <a:r>
              <a:rPr kumimoji="0" lang="zh-CN" altLang="zh-CN" sz="2000" b="0" i="0" u="none" strike="noStrike" cap="none" normalizeH="0" baseline="0" dirty="0">
                <a:ln>
                  <a:noFill/>
                </a:ln>
                <a:solidFill>
                  <a:schemeClr val="tx1"/>
                </a:solidFill>
                <a:effectLst/>
                <a:latin typeface="+mj-lt"/>
              </a:rPr>
              <a:t>: Simulated measurement noise was injected into the datasets to emulate inherent inaccuracies and stochastic fluctuations of real-world sensors, thereby improving model robustness.</a:t>
            </a: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2000" b="1" i="0" u="none" strike="noStrike" cap="none" normalizeH="0" baseline="0" dirty="0">
                <a:ln>
                  <a:noFill/>
                </a:ln>
                <a:solidFill>
                  <a:schemeClr val="tx1"/>
                </a:solidFill>
                <a:effectLst/>
                <a:latin typeface="+mj-lt"/>
              </a:rPr>
              <a:t>Computing Resources</a:t>
            </a:r>
            <a:r>
              <a:rPr kumimoji="0" lang="zh-CN" altLang="zh-CN" sz="2000" b="0" i="0" u="none" strike="noStrike" cap="none" normalizeH="0" baseline="0" dirty="0">
                <a:ln>
                  <a:noFill/>
                </a:ln>
                <a:solidFill>
                  <a:schemeClr val="tx1"/>
                </a:solidFill>
                <a:effectLst/>
                <a:latin typeface="+mj-lt"/>
              </a:rPr>
              <a:t>: All measurements and training were performed on a single </a:t>
            </a:r>
            <a:r>
              <a:rPr kumimoji="0" lang="zh-CN" altLang="zh-CN" sz="2000" b="1" i="0" u="none" strike="noStrike" cap="none" normalizeH="0" baseline="0" dirty="0">
                <a:ln>
                  <a:noFill/>
                </a:ln>
                <a:solidFill>
                  <a:schemeClr val="tx1"/>
                </a:solidFill>
                <a:effectLst/>
                <a:latin typeface="+mj-lt"/>
              </a:rPr>
              <a:t>NVIDIA RTX 4000 Ada</a:t>
            </a:r>
            <a:r>
              <a:rPr kumimoji="0" lang="zh-CN" altLang="zh-CN" sz="2000" b="0" i="0" u="none" strike="noStrike" cap="none" normalizeH="0" baseline="0" dirty="0">
                <a:ln>
                  <a:noFill/>
                </a:ln>
                <a:solidFill>
                  <a:schemeClr val="tx1"/>
                </a:solidFill>
                <a:effectLst/>
                <a:latin typeface="+mj-lt"/>
              </a:rPr>
              <a:t> Generation GPU.</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5</a:t>
            </a:fld>
            <a:endParaRPr lang="zh-HK" altLang="en-US" sz="1600" dirty="0">
              <a:solidFill>
                <a:schemeClr val="bg1"/>
              </a:solidFill>
            </a:endParaRPr>
          </a:p>
        </p:txBody>
      </p:sp>
      <p:pic>
        <p:nvPicPr>
          <p:cNvPr id="25" name="图片 24"/>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96" name="组合 18"/>
          <p:cNvGrpSpPr/>
          <p:nvPr/>
        </p:nvGrpSpPr>
        <p:grpSpPr bwMode="auto">
          <a:xfrm>
            <a:off x="2409457" y="2650330"/>
            <a:ext cx="1505450" cy="1479472"/>
            <a:chOff x="1709739" y="2636838"/>
            <a:chExt cx="1590160" cy="1584325"/>
          </a:xfrm>
          <a:solidFill>
            <a:srgbClr val="044875"/>
          </a:solidFill>
        </p:grpSpPr>
        <p:sp>
          <p:nvSpPr>
            <p:cNvPr id="497"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98"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99"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0"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1"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2"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3"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4"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5"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506" name="文本框 505"/>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p>
        </p:txBody>
      </p:sp>
      <p:grpSp>
        <p:nvGrpSpPr>
          <p:cNvPr id="507" name="组合 506"/>
          <p:cNvGrpSpPr/>
          <p:nvPr>
            <p:custDataLst>
              <p:tags r:id="rId1"/>
            </p:custDataLst>
          </p:nvPr>
        </p:nvGrpSpPr>
        <p:grpSpPr>
          <a:xfrm>
            <a:off x="4523741" y="2047924"/>
            <a:ext cx="5370513" cy="534987"/>
            <a:chOff x="3281952" y="1484784"/>
            <a:chExt cx="5370513" cy="534987"/>
          </a:xfrm>
        </p:grpSpPr>
        <p:grpSp>
          <p:nvGrpSpPr>
            <p:cNvPr id="508" name="组合 507"/>
            <p:cNvGrpSpPr/>
            <p:nvPr/>
          </p:nvGrpSpPr>
          <p:grpSpPr>
            <a:xfrm>
              <a:off x="3943940" y="1484784"/>
              <a:ext cx="4708525" cy="534987"/>
              <a:chOff x="3943940" y="1626760"/>
              <a:chExt cx="4708525" cy="534987"/>
            </a:xfrm>
          </p:grpSpPr>
          <p:sp>
            <p:nvSpPr>
              <p:cNvPr id="512"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13" name="文本框 20"/>
              <p:cNvSpPr txBox="1">
                <a:spLocks noChangeArrowheads="1"/>
              </p:cNvSpPr>
              <p:nvPr>
                <p:custDataLst>
                  <p:tags r:id="rId26"/>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rPr>
                  <a:t>Problem Description</a:t>
                </a:r>
              </a:p>
            </p:txBody>
          </p:sp>
          <p:sp>
            <p:nvSpPr>
              <p:cNvPr id="514" name="矩形 513"/>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15" name="直接连接符 514"/>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09" name="组合 508"/>
            <p:cNvGrpSpPr/>
            <p:nvPr/>
          </p:nvGrpSpPr>
          <p:grpSpPr>
            <a:xfrm>
              <a:off x="3281952" y="1484784"/>
              <a:ext cx="689642" cy="534987"/>
              <a:chOff x="3281952" y="1626760"/>
              <a:chExt cx="689642" cy="534987"/>
            </a:xfrm>
          </p:grpSpPr>
          <p:sp>
            <p:nvSpPr>
              <p:cNvPr id="510" name="矩形 509"/>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1" name="文本框 18"/>
              <p:cNvSpPr txBox="1">
                <a:spLocks noChangeArrowheads="1"/>
              </p:cNvSpPr>
              <p:nvPr>
                <p:custDataLst>
                  <p:tags r:id="rId24"/>
                </p:custDataLst>
              </p:nvPr>
            </p:nvSpPr>
            <p:spPr bwMode="auto">
              <a:xfrm>
                <a:off x="3281952" y="1628800"/>
                <a:ext cx="689642"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ea typeface="等线" panose="02010600030101010101" charset="-122"/>
                  </a:rPr>
                  <a:t>01</a:t>
                </a:r>
              </a:p>
            </p:txBody>
          </p:sp>
        </p:grpSp>
      </p:grpSp>
      <p:grpSp>
        <p:nvGrpSpPr>
          <p:cNvPr id="516" name="组合 515"/>
          <p:cNvGrpSpPr/>
          <p:nvPr>
            <p:custDataLst>
              <p:tags r:id="rId2"/>
            </p:custDataLst>
          </p:nvPr>
        </p:nvGrpSpPr>
        <p:grpSpPr>
          <a:xfrm>
            <a:off x="4503593" y="3688642"/>
            <a:ext cx="5372100" cy="534987"/>
            <a:chOff x="3261805" y="3188752"/>
            <a:chExt cx="5372100" cy="534987"/>
          </a:xfrm>
        </p:grpSpPr>
        <p:grpSp>
          <p:nvGrpSpPr>
            <p:cNvPr id="517" name="组合 516"/>
            <p:cNvGrpSpPr/>
            <p:nvPr/>
          </p:nvGrpSpPr>
          <p:grpSpPr>
            <a:xfrm>
              <a:off x="3261805" y="3188752"/>
              <a:ext cx="689593" cy="534987"/>
              <a:chOff x="3261805" y="3188752"/>
              <a:chExt cx="689593" cy="534987"/>
            </a:xfrm>
          </p:grpSpPr>
          <p:sp>
            <p:nvSpPr>
              <p:cNvPr id="523" name="矩形 522"/>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4"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518" name="组合 517"/>
            <p:cNvGrpSpPr/>
            <p:nvPr/>
          </p:nvGrpSpPr>
          <p:grpSpPr>
            <a:xfrm>
              <a:off x="3923792" y="3188752"/>
              <a:ext cx="4710113" cy="534987"/>
              <a:chOff x="3923792" y="3188752"/>
              <a:chExt cx="4710113" cy="534987"/>
            </a:xfrm>
          </p:grpSpPr>
          <p:sp>
            <p:nvSpPr>
              <p:cNvPr id="519"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Experiment Results</a:t>
                </a:r>
              </a:p>
            </p:txBody>
          </p:sp>
          <p:sp>
            <p:nvSpPr>
              <p:cNvPr id="520" name="矩形 519"/>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1" name="直接连接符 520"/>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2"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25" name="组合 524"/>
          <p:cNvGrpSpPr/>
          <p:nvPr>
            <p:custDataLst>
              <p:tags r:id="rId3"/>
            </p:custDataLst>
          </p:nvPr>
        </p:nvGrpSpPr>
        <p:grpSpPr>
          <a:xfrm>
            <a:off x="4503593" y="4509001"/>
            <a:ext cx="5372100" cy="534987"/>
            <a:chOff x="3261805" y="4046141"/>
            <a:chExt cx="5372100" cy="534987"/>
          </a:xfrm>
        </p:grpSpPr>
        <p:grpSp>
          <p:nvGrpSpPr>
            <p:cNvPr id="526" name="组合 525"/>
            <p:cNvGrpSpPr/>
            <p:nvPr/>
          </p:nvGrpSpPr>
          <p:grpSpPr>
            <a:xfrm>
              <a:off x="3261805" y="4046141"/>
              <a:ext cx="689447" cy="534987"/>
              <a:chOff x="3261805" y="3969748"/>
              <a:chExt cx="689447" cy="534987"/>
            </a:xfrm>
          </p:grpSpPr>
          <p:sp>
            <p:nvSpPr>
              <p:cNvPr id="532" name="矩形 531"/>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3"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527" name="组合 526"/>
            <p:cNvGrpSpPr/>
            <p:nvPr/>
          </p:nvGrpSpPr>
          <p:grpSpPr>
            <a:xfrm>
              <a:off x="3923792" y="4046141"/>
              <a:ext cx="4710113" cy="534987"/>
              <a:chOff x="3923792" y="3969748"/>
              <a:chExt cx="4710113" cy="534987"/>
            </a:xfrm>
          </p:grpSpPr>
          <p:sp>
            <p:nvSpPr>
              <p:cNvPr id="528"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Conclusion</a:t>
                </a:r>
              </a:p>
            </p:txBody>
          </p:sp>
          <p:sp>
            <p:nvSpPr>
              <p:cNvPr id="529" name="矩形 528"/>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0" name="直接连接符 529"/>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34" name="组合 533"/>
          <p:cNvGrpSpPr/>
          <p:nvPr>
            <p:custDataLst>
              <p:tags r:id="rId4"/>
            </p:custDataLst>
          </p:nvPr>
        </p:nvGrpSpPr>
        <p:grpSpPr>
          <a:xfrm>
            <a:off x="4517645" y="2868283"/>
            <a:ext cx="5370513" cy="534987"/>
            <a:chOff x="3275856" y="2348880"/>
            <a:chExt cx="5370513" cy="534987"/>
          </a:xfrm>
        </p:grpSpPr>
        <p:grpSp>
          <p:nvGrpSpPr>
            <p:cNvPr id="535" name="组合 534"/>
            <p:cNvGrpSpPr/>
            <p:nvPr/>
          </p:nvGrpSpPr>
          <p:grpSpPr>
            <a:xfrm>
              <a:off x="3275856" y="2348880"/>
              <a:ext cx="689474" cy="534987"/>
              <a:chOff x="3275856" y="2407756"/>
              <a:chExt cx="689474" cy="534987"/>
            </a:xfrm>
          </p:grpSpPr>
          <p:sp>
            <p:nvSpPr>
              <p:cNvPr id="541" name="矩形 540"/>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2"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536" name="组合 535"/>
            <p:cNvGrpSpPr/>
            <p:nvPr/>
          </p:nvGrpSpPr>
          <p:grpSpPr>
            <a:xfrm>
              <a:off x="3937844" y="2348880"/>
              <a:ext cx="4708525" cy="534987"/>
              <a:chOff x="3937844" y="2407756"/>
              <a:chExt cx="4708525" cy="534987"/>
            </a:xfrm>
          </p:grpSpPr>
          <p:sp>
            <p:nvSpPr>
              <p:cNvPr id="537"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Method Design</a:t>
                </a:r>
              </a:p>
            </p:txBody>
          </p:sp>
          <p:sp>
            <p:nvSpPr>
              <p:cNvPr id="538" name="矩形 537"/>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9" name="直接连接符 538"/>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40"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Experiment Results</a:t>
            </a: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50</a:t>
            </a:fld>
            <a:endParaRPr lang="zh-HK" altLang="en-US" sz="1600" dirty="0">
              <a:solidFill>
                <a:schemeClr val="bg1"/>
              </a:solidFill>
            </a:endParaRPr>
          </a:p>
        </p:txBody>
      </p:sp>
      <p:pic>
        <p:nvPicPr>
          <p:cNvPr id="5" name="图片 4"/>
          <p:cNvPicPr>
            <a:picLocks noChangeAspect="1"/>
          </p:cNvPicPr>
          <p:nvPr/>
        </p:nvPicPr>
        <p:blipFill>
          <a:blip r:embed="rId5"/>
          <a:stretch>
            <a:fillRect/>
          </a:stretch>
        </p:blipFill>
        <p:spPr>
          <a:xfrm>
            <a:off x="565632" y="909000"/>
            <a:ext cx="4463004" cy="454250"/>
          </a:xfrm>
          <a:prstGeom prst="rect">
            <a:avLst/>
          </a:prstGeom>
        </p:spPr>
      </p:pic>
      <p:pic>
        <p:nvPicPr>
          <p:cNvPr id="10" name="图片 9"/>
          <p:cNvPicPr>
            <a:picLocks noChangeAspect="1"/>
          </p:cNvPicPr>
          <p:nvPr/>
        </p:nvPicPr>
        <p:blipFill>
          <a:blip r:embed="rId6"/>
          <a:stretch>
            <a:fillRect/>
          </a:stretch>
        </p:blipFill>
        <p:spPr>
          <a:xfrm>
            <a:off x="832422" y="1530888"/>
            <a:ext cx="2952619" cy="386112"/>
          </a:xfrm>
          <a:prstGeom prst="rect">
            <a:avLst/>
          </a:prstGeom>
        </p:spPr>
      </p:pic>
      <p:pic>
        <p:nvPicPr>
          <p:cNvPr id="3" name="图片 2"/>
          <p:cNvPicPr>
            <a:picLocks noChangeAspect="1"/>
          </p:cNvPicPr>
          <p:nvPr/>
        </p:nvPicPr>
        <p:blipFill>
          <a:blip r:embed="rId7"/>
          <a:stretch>
            <a:fillRect/>
          </a:stretch>
        </p:blipFill>
        <p:spPr>
          <a:xfrm>
            <a:off x="832422" y="2209094"/>
            <a:ext cx="2487013" cy="283906"/>
          </a:xfrm>
          <a:prstGeom prst="rect">
            <a:avLst/>
          </a:prstGeom>
        </p:spPr>
      </p:pic>
      <p:pic>
        <p:nvPicPr>
          <p:cNvPr id="6" name="图片 5"/>
          <p:cNvPicPr>
            <a:picLocks noChangeAspect="1"/>
          </p:cNvPicPr>
          <p:nvPr/>
        </p:nvPicPr>
        <p:blipFill>
          <a:blip r:embed="rId8"/>
          <a:stretch>
            <a:fillRect/>
          </a:stretch>
        </p:blipFill>
        <p:spPr>
          <a:xfrm>
            <a:off x="147257" y="3096272"/>
            <a:ext cx="6280802" cy="1723906"/>
          </a:xfrm>
          <a:prstGeom prst="rect">
            <a:avLst/>
          </a:prstGeom>
        </p:spPr>
      </p:pic>
      <p:pic>
        <p:nvPicPr>
          <p:cNvPr id="9" name="图片 8"/>
          <p:cNvPicPr>
            <a:picLocks noChangeAspect="1"/>
          </p:cNvPicPr>
          <p:nvPr/>
        </p:nvPicPr>
        <p:blipFill>
          <a:blip r:embed="rId9"/>
          <a:stretch>
            <a:fillRect/>
          </a:stretch>
        </p:blipFill>
        <p:spPr>
          <a:xfrm>
            <a:off x="6484492" y="1316166"/>
            <a:ext cx="5515508" cy="4225668"/>
          </a:xfrm>
          <a:prstGeom prst="rect">
            <a:avLst/>
          </a:prstGeom>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Experiment Results</a:t>
            </a: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51</a:t>
            </a:fld>
            <a:endParaRPr lang="zh-HK" altLang="en-US" sz="1600" dirty="0">
              <a:solidFill>
                <a:schemeClr val="bg1"/>
              </a:solidFill>
            </a:endParaRPr>
          </a:p>
        </p:txBody>
      </p:sp>
      <p:pic>
        <p:nvPicPr>
          <p:cNvPr id="5" name="图片 4"/>
          <p:cNvPicPr>
            <a:picLocks noChangeAspect="1"/>
          </p:cNvPicPr>
          <p:nvPr/>
        </p:nvPicPr>
        <p:blipFill>
          <a:blip r:embed="rId5"/>
          <a:stretch>
            <a:fillRect/>
          </a:stretch>
        </p:blipFill>
        <p:spPr>
          <a:xfrm>
            <a:off x="565631" y="909000"/>
            <a:ext cx="4754865" cy="483956"/>
          </a:xfrm>
          <a:prstGeom prst="rect">
            <a:avLst/>
          </a:prstGeom>
        </p:spPr>
      </p:pic>
      <p:pic>
        <p:nvPicPr>
          <p:cNvPr id="10" name="图片 9"/>
          <p:cNvPicPr>
            <a:picLocks noChangeAspect="1"/>
          </p:cNvPicPr>
          <p:nvPr/>
        </p:nvPicPr>
        <p:blipFill>
          <a:blip r:embed="rId6"/>
          <a:stretch>
            <a:fillRect/>
          </a:stretch>
        </p:blipFill>
        <p:spPr>
          <a:xfrm>
            <a:off x="839999" y="1360048"/>
            <a:ext cx="3145715" cy="411363"/>
          </a:xfrm>
          <a:prstGeom prst="rect">
            <a:avLst/>
          </a:prstGeom>
        </p:spPr>
      </p:pic>
      <p:pic>
        <p:nvPicPr>
          <p:cNvPr id="3" name="图片 2"/>
          <p:cNvPicPr>
            <a:picLocks noChangeAspect="1"/>
          </p:cNvPicPr>
          <p:nvPr/>
        </p:nvPicPr>
        <p:blipFill>
          <a:blip r:embed="rId7"/>
          <a:stretch>
            <a:fillRect/>
          </a:stretch>
        </p:blipFill>
        <p:spPr>
          <a:xfrm>
            <a:off x="832422" y="1771240"/>
            <a:ext cx="2649660" cy="302473"/>
          </a:xfrm>
          <a:prstGeom prst="rect">
            <a:avLst/>
          </a:prstGeom>
        </p:spPr>
      </p:pic>
      <p:pic>
        <p:nvPicPr>
          <p:cNvPr id="12" name="图片 11"/>
          <p:cNvPicPr/>
          <p:nvPr/>
        </p:nvPicPr>
        <p:blipFill>
          <a:blip r:embed="rId8"/>
          <a:srcRect l="17215" r="22247" b="55716"/>
          <a:stretch>
            <a:fillRect/>
          </a:stretch>
        </p:blipFill>
        <p:spPr>
          <a:xfrm>
            <a:off x="1394082" y="2164535"/>
            <a:ext cx="4176000" cy="4275666"/>
          </a:xfrm>
          <a:prstGeom prst="rect">
            <a:avLst/>
          </a:prstGeom>
        </p:spPr>
      </p:pic>
      <p:pic>
        <p:nvPicPr>
          <p:cNvPr id="7" name="图片 6"/>
          <p:cNvPicPr/>
          <p:nvPr/>
        </p:nvPicPr>
        <p:blipFill>
          <a:blip r:embed="rId8"/>
          <a:srcRect l="-3677" t="45401" r="-1"/>
          <a:stretch>
            <a:fillRect/>
          </a:stretch>
        </p:blipFill>
        <p:spPr>
          <a:xfrm>
            <a:off x="6166436" y="1771241"/>
            <a:ext cx="5894692" cy="4668960"/>
          </a:xfrm>
          <a:prstGeom prst="rect">
            <a:avLst/>
          </a:prstGeom>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Experiment Results</a:t>
            </a: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52</a:t>
            </a:fld>
            <a:endParaRPr lang="zh-HK" altLang="en-US" sz="1600" dirty="0">
              <a:solidFill>
                <a:schemeClr val="bg1"/>
              </a:solidFill>
            </a:endParaRPr>
          </a:p>
        </p:txBody>
      </p:sp>
      <p:pic>
        <p:nvPicPr>
          <p:cNvPr id="4" name="图片 3"/>
          <p:cNvPicPr>
            <a:picLocks noChangeAspect="1"/>
          </p:cNvPicPr>
          <p:nvPr/>
        </p:nvPicPr>
        <p:blipFill>
          <a:blip r:embed="rId5"/>
          <a:stretch>
            <a:fillRect/>
          </a:stretch>
        </p:blipFill>
        <p:spPr>
          <a:xfrm>
            <a:off x="1920000" y="717312"/>
            <a:ext cx="7776000" cy="5752505"/>
          </a:xfrm>
          <a:prstGeom prst="rect">
            <a:avLst/>
          </a:prstGeom>
        </p:spPr>
      </p:pic>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Experiment Results</a:t>
            </a: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53</a:t>
            </a:fld>
            <a:endParaRPr lang="zh-HK" altLang="en-US" sz="1600" dirty="0">
              <a:solidFill>
                <a:schemeClr val="bg1"/>
              </a:solidFill>
            </a:endParaRPr>
          </a:p>
        </p:txBody>
      </p:sp>
      <p:pic>
        <p:nvPicPr>
          <p:cNvPr id="7" name="图片 6"/>
          <p:cNvPicPr>
            <a:picLocks noChangeAspect="1"/>
          </p:cNvPicPr>
          <p:nvPr/>
        </p:nvPicPr>
        <p:blipFill>
          <a:blip r:embed="rId5"/>
          <a:stretch>
            <a:fillRect/>
          </a:stretch>
        </p:blipFill>
        <p:spPr>
          <a:xfrm>
            <a:off x="840000" y="981000"/>
            <a:ext cx="3369606" cy="288000"/>
          </a:xfrm>
          <a:prstGeom prst="rect">
            <a:avLst/>
          </a:prstGeom>
        </p:spPr>
      </p:pic>
      <p:pic>
        <p:nvPicPr>
          <p:cNvPr id="9" name="图片 8"/>
          <p:cNvPicPr>
            <a:picLocks noChangeAspect="1"/>
          </p:cNvPicPr>
          <p:nvPr/>
        </p:nvPicPr>
        <p:blipFill>
          <a:blip r:embed="rId6"/>
          <a:stretch>
            <a:fillRect/>
          </a:stretch>
        </p:blipFill>
        <p:spPr>
          <a:xfrm>
            <a:off x="591134" y="2061000"/>
            <a:ext cx="5640917" cy="3191030"/>
          </a:xfrm>
          <a:prstGeom prst="rect">
            <a:avLst/>
          </a:prstGeom>
        </p:spPr>
      </p:pic>
      <p:pic>
        <p:nvPicPr>
          <p:cNvPr id="11" name="图片 10"/>
          <p:cNvPicPr>
            <a:picLocks noChangeAspect="1"/>
          </p:cNvPicPr>
          <p:nvPr/>
        </p:nvPicPr>
        <p:blipFill>
          <a:blip r:embed="rId7"/>
          <a:stretch>
            <a:fillRect/>
          </a:stretch>
        </p:blipFill>
        <p:spPr>
          <a:xfrm>
            <a:off x="6960000" y="902123"/>
            <a:ext cx="3655271" cy="5382716"/>
          </a:xfrm>
          <a:prstGeom prst="rect">
            <a:avLst/>
          </a:prstGeom>
        </p:spPr>
      </p:pic>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Experiment Results</a:t>
            </a: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54</a:t>
            </a:fld>
            <a:endParaRPr lang="zh-HK" altLang="en-US" sz="1600" dirty="0">
              <a:solidFill>
                <a:schemeClr val="bg1"/>
              </a:solidFill>
            </a:endParaRPr>
          </a:p>
        </p:txBody>
      </p:sp>
      <p:pic>
        <p:nvPicPr>
          <p:cNvPr id="3" name="图片 2"/>
          <p:cNvPicPr>
            <a:picLocks noChangeAspect="1"/>
          </p:cNvPicPr>
          <p:nvPr/>
        </p:nvPicPr>
        <p:blipFill>
          <a:blip r:embed="rId5"/>
          <a:stretch>
            <a:fillRect/>
          </a:stretch>
        </p:blipFill>
        <p:spPr>
          <a:xfrm>
            <a:off x="1099340" y="1390199"/>
            <a:ext cx="4276660" cy="5070672"/>
          </a:xfrm>
          <a:prstGeom prst="rect">
            <a:avLst/>
          </a:prstGeom>
        </p:spPr>
      </p:pic>
      <p:pic>
        <p:nvPicPr>
          <p:cNvPr id="5" name="图片 4"/>
          <p:cNvPicPr>
            <a:picLocks noChangeAspect="1"/>
          </p:cNvPicPr>
          <p:nvPr/>
        </p:nvPicPr>
        <p:blipFill>
          <a:blip r:embed="rId6"/>
          <a:stretch>
            <a:fillRect/>
          </a:stretch>
        </p:blipFill>
        <p:spPr>
          <a:xfrm>
            <a:off x="6096000" y="1069728"/>
            <a:ext cx="5682040" cy="5437307"/>
          </a:xfrm>
          <a:prstGeom prst="rect">
            <a:avLst/>
          </a:prstGeom>
        </p:spPr>
      </p:pic>
      <p:pic>
        <p:nvPicPr>
          <p:cNvPr id="6" name="图片 5"/>
          <p:cNvPicPr>
            <a:picLocks noChangeAspect="1"/>
          </p:cNvPicPr>
          <p:nvPr/>
        </p:nvPicPr>
        <p:blipFill>
          <a:blip r:embed="rId7"/>
          <a:stretch>
            <a:fillRect/>
          </a:stretch>
        </p:blipFill>
        <p:spPr>
          <a:xfrm>
            <a:off x="840000" y="981000"/>
            <a:ext cx="3369606" cy="288000"/>
          </a:xfrm>
          <a:prstGeom prst="rect">
            <a:avLst/>
          </a:prstGeom>
        </p:spPr>
      </p:pic>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55</a:t>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55</a:t>
            </a:fld>
            <a:endParaRPr lang="zh-HK" altLang="en-US" sz="1600" dirty="0">
              <a:solidFill>
                <a:schemeClr val="bg1"/>
              </a:solidFill>
            </a:endParaRPr>
          </a:p>
        </p:txBody>
      </p:sp>
      <p:pic>
        <p:nvPicPr>
          <p:cNvPr id="24" name="图片 23"/>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67" name="组合 18"/>
          <p:cNvGrpSpPr/>
          <p:nvPr/>
        </p:nvGrpSpPr>
        <p:grpSpPr bwMode="auto">
          <a:xfrm>
            <a:off x="2409457" y="2650330"/>
            <a:ext cx="1505450" cy="1479472"/>
            <a:chOff x="1709739" y="2636838"/>
            <a:chExt cx="1590160" cy="1584325"/>
          </a:xfrm>
          <a:solidFill>
            <a:srgbClr val="044875"/>
          </a:solidFill>
        </p:grpSpPr>
        <p:sp>
          <p:nvSpPr>
            <p:cNvPr id="68"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1"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2"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3"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4"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5"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6"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77" name="文本框 76"/>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p>
        </p:txBody>
      </p:sp>
      <p:grpSp>
        <p:nvGrpSpPr>
          <p:cNvPr id="78" name="组合 77"/>
          <p:cNvGrpSpPr/>
          <p:nvPr>
            <p:custDataLst>
              <p:tags r:id="rId1"/>
            </p:custDataLst>
          </p:nvPr>
        </p:nvGrpSpPr>
        <p:grpSpPr>
          <a:xfrm>
            <a:off x="4523741" y="2047924"/>
            <a:ext cx="5370513" cy="534987"/>
            <a:chOff x="3281952" y="1484784"/>
            <a:chExt cx="5370513" cy="534987"/>
          </a:xfrm>
        </p:grpSpPr>
        <p:grpSp>
          <p:nvGrpSpPr>
            <p:cNvPr id="79" name="组合 78"/>
            <p:cNvGrpSpPr/>
            <p:nvPr/>
          </p:nvGrpSpPr>
          <p:grpSpPr>
            <a:xfrm>
              <a:off x="3943940" y="1484784"/>
              <a:ext cx="4708525" cy="534987"/>
              <a:chOff x="3943940" y="1626760"/>
              <a:chExt cx="4708525" cy="534987"/>
            </a:xfrm>
          </p:grpSpPr>
          <p:sp>
            <p:nvSpPr>
              <p:cNvPr id="83"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4" name="文本框 20"/>
              <p:cNvSpPr txBox="1">
                <a:spLocks noChangeArrowheads="1"/>
              </p:cNvSpPr>
              <p:nvPr>
                <p:custDataLst>
                  <p:tags r:id="rId26"/>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Problem Description</a:t>
                </a:r>
              </a:p>
            </p:txBody>
          </p:sp>
          <p:sp>
            <p:nvSpPr>
              <p:cNvPr id="85" name="矩形 84"/>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3281952" y="1484784"/>
              <a:ext cx="689642" cy="534987"/>
              <a:chOff x="3281952" y="1626760"/>
              <a:chExt cx="689642" cy="534987"/>
            </a:xfrm>
          </p:grpSpPr>
          <p:sp>
            <p:nvSpPr>
              <p:cNvPr id="81" name="矩形 80"/>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2"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8" name="组合 87"/>
          <p:cNvGrpSpPr/>
          <p:nvPr>
            <p:custDataLst>
              <p:tags r:id="rId2"/>
            </p:custDataLst>
          </p:nvPr>
        </p:nvGrpSpPr>
        <p:grpSpPr>
          <a:xfrm>
            <a:off x="4503593" y="3688642"/>
            <a:ext cx="5372100" cy="534987"/>
            <a:chOff x="3261805" y="3188752"/>
            <a:chExt cx="5372100" cy="534987"/>
          </a:xfrm>
        </p:grpSpPr>
        <p:grpSp>
          <p:nvGrpSpPr>
            <p:cNvPr id="91" name="组合 90"/>
            <p:cNvGrpSpPr/>
            <p:nvPr/>
          </p:nvGrpSpPr>
          <p:grpSpPr>
            <a:xfrm>
              <a:off x="3261805" y="3188752"/>
              <a:ext cx="689593" cy="534987"/>
              <a:chOff x="3261805" y="3188752"/>
              <a:chExt cx="689593" cy="534987"/>
            </a:xfrm>
          </p:grpSpPr>
          <p:sp>
            <p:nvSpPr>
              <p:cNvPr id="103" name="矩形 102"/>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4"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95" name="组合 94"/>
            <p:cNvGrpSpPr/>
            <p:nvPr/>
          </p:nvGrpSpPr>
          <p:grpSpPr>
            <a:xfrm>
              <a:off x="3923792" y="3188752"/>
              <a:ext cx="4710113" cy="534987"/>
              <a:chOff x="3923792" y="3188752"/>
              <a:chExt cx="4710113" cy="534987"/>
            </a:xfrm>
          </p:grpSpPr>
          <p:sp>
            <p:nvSpPr>
              <p:cNvPr id="99"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Experiment Results</a:t>
                </a:r>
              </a:p>
            </p:txBody>
          </p:sp>
          <p:sp>
            <p:nvSpPr>
              <p:cNvPr id="100" name="矩形 99"/>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1" name="直接连接符 100"/>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5" name="组合 104"/>
          <p:cNvGrpSpPr/>
          <p:nvPr>
            <p:custDataLst>
              <p:tags r:id="rId3"/>
            </p:custDataLst>
          </p:nvPr>
        </p:nvGrpSpPr>
        <p:grpSpPr>
          <a:xfrm>
            <a:off x="4503593" y="4509001"/>
            <a:ext cx="5372100" cy="534987"/>
            <a:chOff x="3261805" y="4046141"/>
            <a:chExt cx="5372100" cy="534987"/>
          </a:xfrm>
        </p:grpSpPr>
        <p:grpSp>
          <p:nvGrpSpPr>
            <p:cNvPr id="106" name="组合 105"/>
            <p:cNvGrpSpPr/>
            <p:nvPr/>
          </p:nvGrpSpPr>
          <p:grpSpPr>
            <a:xfrm>
              <a:off x="3261805" y="4046141"/>
              <a:ext cx="689447" cy="534987"/>
              <a:chOff x="3261805" y="3969748"/>
              <a:chExt cx="689447" cy="534987"/>
            </a:xfrm>
          </p:grpSpPr>
          <p:sp>
            <p:nvSpPr>
              <p:cNvPr id="115" name="矩形 114"/>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07" name="组合 106"/>
            <p:cNvGrpSpPr/>
            <p:nvPr/>
          </p:nvGrpSpPr>
          <p:grpSpPr>
            <a:xfrm>
              <a:off x="3923792" y="4046141"/>
              <a:ext cx="4710113" cy="534987"/>
              <a:chOff x="3923792" y="3969748"/>
              <a:chExt cx="4710113" cy="534987"/>
            </a:xfrm>
          </p:grpSpPr>
          <p:sp>
            <p:nvSpPr>
              <p:cNvPr id="108"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rPr>
                  <a:t>Conclusion</a:t>
                </a:r>
              </a:p>
            </p:txBody>
          </p:sp>
          <p:sp>
            <p:nvSpPr>
              <p:cNvPr id="112" name="矩形 111"/>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117" name="组合 116"/>
          <p:cNvGrpSpPr/>
          <p:nvPr>
            <p:custDataLst>
              <p:tags r:id="rId4"/>
            </p:custDataLst>
          </p:nvPr>
        </p:nvGrpSpPr>
        <p:grpSpPr>
          <a:xfrm>
            <a:off x="4517645" y="2868283"/>
            <a:ext cx="5370513" cy="534987"/>
            <a:chOff x="3275856" y="2348880"/>
            <a:chExt cx="5370513" cy="534987"/>
          </a:xfrm>
        </p:grpSpPr>
        <p:grpSp>
          <p:nvGrpSpPr>
            <p:cNvPr id="118" name="组合 117"/>
            <p:cNvGrpSpPr/>
            <p:nvPr/>
          </p:nvGrpSpPr>
          <p:grpSpPr>
            <a:xfrm>
              <a:off x="3275856" y="2348880"/>
              <a:ext cx="689474" cy="534987"/>
              <a:chOff x="3275856" y="2407756"/>
              <a:chExt cx="689474" cy="534987"/>
            </a:xfrm>
          </p:grpSpPr>
          <p:sp>
            <p:nvSpPr>
              <p:cNvPr id="124" name="矩形 123"/>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5"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9" name="组合 118"/>
            <p:cNvGrpSpPr/>
            <p:nvPr/>
          </p:nvGrpSpPr>
          <p:grpSpPr>
            <a:xfrm>
              <a:off x="3937844" y="2348880"/>
              <a:ext cx="4708525" cy="534987"/>
              <a:chOff x="3937844" y="2407756"/>
              <a:chExt cx="4708525" cy="534987"/>
            </a:xfrm>
          </p:grpSpPr>
          <p:sp>
            <p:nvSpPr>
              <p:cNvPr id="120"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Method Design</a:t>
                </a:r>
              </a:p>
            </p:txBody>
          </p:sp>
          <p:sp>
            <p:nvSpPr>
              <p:cNvPr id="121" name="矩形 120"/>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22" name="直接连接符 121"/>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3"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Conclusion</a:t>
            </a: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56</a:t>
            </a:fld>
            <a:endParaRPr lang="zh-HK" altLang="en-US" sz="1600" dirty="0">
              <a:solidFill>
                <a:schemeClr val="bg1"/>
              </a:solidFill>
            </a:endParaRPr>
          </a:p>
        </p:txBody>
      </p:sp>
      <p:sp>
        <p:nvSpPr>
          <p:cNvPr id="2" name="文本框 1"/>
          <p:cNvSpPr txBox="1"/>
          <p:nvPr/>
        </p:nvSpPr>
        <p:spPr>
          <a:xfrm>
            <a:off x="120015" y="981075"/>
            <a:ext cx="11602720" cy="3732530"/>
          </a:xfrm>
          <a:prstGeom prst="rect">
            <a:avLst/>
          </a:prstGeom>
          <a:noFill/>
        </p:spPr>
        <p:txBody>
          <a:bodyPr wrap="square" rtlCol="0">
            <a:noAutofit/>
          </a:bodyPr>
          <a:lstStyle/>
          <a:p>
            <a:pPr marL="285750" indent="-285750" algn="just" fontAlgn="auto">
              <a:lnSpc>
                <a:spcPct val="150000"/>
              </a:lnSpc>
              <a:buFont typeface="Wingdings" panose="05000000000000000000" charset="0"/>
              <a:buChar char="Ø"/>
            </a:pPr>
            <a:r>
              <a:rPr lang="en-US" altLang="zh-CN" sz="2400" dirty="0">
                <a:latin typeface="Times New Roman" panose="02020603050405020304" pitchFamily="18" charset="0"/>
                <a:cs typeface="Times New Roman" panose="02020603050405020304" pitchFamily="18" charset="0"/>
              </a:rPr>
              <a:t> </a:t>
            </a:r>
            <a:r>
              <a:rPr lang="en-US" altLang="zh-CN" sz="2400" dirty="0"/>
              <a:t>The study proposes a PINN framework for power system state estimation. By embedding physical laws into the loss function and employing systematic hyperparameter optimization , the study enhances accuracy and robustness against faults and cyber-attacks compared to traditional models. </a:t>
            </a:r>
            <a:endParaRPr lang="zh-CN" altLang="en-US" sz="2400"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32" y="1831724"/>
            <a:ext cx="12527069" cy="2791081"/>
            <a:chOff x="1576583" y="1831724"/>
            <a:chExt cx="9362440" cy="2791081"/>
          </a:xfrm>
        </p:grpSpPr>
        <p:sp>
          <p:nvSpPr>
            <p:cNvPr id="8" name="矩形 7"/>
            <p:cNvSpPr/>
            <p:nvPr/>
          </p:nvSpPr>
          <p:spPr>
            <a:xfrm>
              <a:off x="1576673" y="1960064"/>
              <a:ext cx="9111132" cy="2662741"/>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Arial" panose="020B0604020202020204" pitchFamily="34" charset="0"/>
              </a:endParaRPr>
            </a:p>
          </p:txBody>
        </p:sp>
        <p:sp>
          <p:nvSpPr>
            <p:cNvPr id="9" name="文本框 8"/>
            <p:cNvSpPr txBox="1"/>
            <p:nvPr/>
          </p:nvSpPr>
          <p:spPr>
            <a:xfrm>
              <a:off x="1818014" y="1831724"/>
              <a:ext cx="8555970" cy="1951496"/>
            </a:xfrm>
            <a:prstGeom prst="rect">
              <a:avLst/>
            </a:prstGeom>
            <a:noFill/>
          </p:spPr>
          <p:txBody>
            <a:bodyPr wrap="square" rtlCol="0" anchor="ctr">
              <a:spAutoFit/>
            </a:bodyPr>
            <a:lstStyle/>
            <a:p>
              <a:pPr algn="ctr">
                <a:lnSpc>
                  <a:spcPct val="150000"/>
                </a:lnSpc>
              </a:pPr>
              <a:r>
                <a:rPr lang="en-US" altLang="zh-CN" sz="2800" b="1" dirty="0">
                  <a:solidFill>
                    <a:schemeClr val="bg1"/>
                  </a:solidFill>
                  <a:ea typeface="等线" panose="02010600030101010101" charset="-122"/>
                  <a:cs typeface="Arial" panose="020B0604020202020204" pitchFamily="34" charset="0"/>
                </a:rPr>
                <a:t>Physics-Informed Evidential Network: A General</a:t>
              </a:r>
            </a:p>
            <a:p>
              <a:pPr algn="ctr">
                <a:lnSpc>
                  <a:spcPct val="150000"/>
                </a:lnSpc>
              </a:pPr>
              <a:r>
                <a:rPr lang="en-US" altLang="zh-CN" sz="2800" b="1" dirty="0">
                  <a:solidFill>
                    <a:schemeClr val="bg1"/>
                  </a:solidFill>
                  <a:ea typeface="等线" panose="02010600030101010101" charset="-122"/>
                  <a:cs typeface="Arial" panose="020B0604020202020204" pitchFamily="34" charset="0"/>
                </a:rPr>
                <a:t>Framework for Uncertainty Evaluation in Nonlinear</a:t>
              </a:r>
            </a:p>
            <a:p>
              <a:pPr algn="ctr">
                <a:lnSpc>
                  <a:spcPct val="150000"/>
                </a:lnSpc>
              </a:pPr>
              <a:r>
                <a:rPr lang="en-US" altLang="zh-CN" sz="2800" b="1" dirty="0">
                  <a:solidFill>
                    <a:schemeClr val="bg1"/>
                  </a:solidFill>
                  <a:ea typeface="等线" panose="02010600030101010101" charset="-122"/>
                  <a:cs typeface="Arial" panose="020B0604020202020204" pitchFamily="34" charset="0"/>
                </a:rPr>
                <a:t>Dynamic Measurement Systems</a:t>
              </a:r>
            </a:p>
          </p:txBody>
        </p:sp>
        <p:sp>
          <p:nvSpPr>
            <p:cNvPr id="3" name="文本框 2"/>
            <p:cNvSpPr txBox="1"/>
            <p:nvPr/>
          </p:nvSpPr>
          <p:spPr>
            <a:xfrm>
              <a:off x="1576583" y="3933464"/>
              <a:ext cx="9362440" cy="646331"/>
            </a:xfrm>
            <a:prstGeom prst="rect">
              <a:avLst/>
            </a:prstGeom>
            <a:noFill/>
          </p:spPr>
          <p:txBody>
            <a:bodyPr wrap="square" rtlCol="0">
              <a:spAutoFit/>
            </a:bodyPr>
            <a:lstStyle/>
            <a:p>
              <a:r>
                <a:rPr lang="en-US" altLang="zh-CN" dirty="0" err="1">
                  <a:solidFill>
                    <a:schemeClr val="bg1"/>
                  </a:solidFill>
                  <a:cs typeface="Arial" panose="020B0604020202020204" pitchFamily="34" charset="0"/>
                </a:rPr>
                <a:t>Wenhao</a:t>
              </a:r>
              <a:r>
                <a:rPr lang="en-US" altLang="zh-CN" dirty="0">
                  <a:solidFill>
                    <a:schemeClr val="bg1"/>
                  </a:solidFill>
                  <a:cs typeface="Arial" panose="020B0604020202020204" pitchFamily="34" charset="0"/>
                </a:rPr>
                <a:t> Chen , </a:t>
              </a:r>
              <a:r>
                <a:rPr lang="en-US" altLang="zh-CN" dirty="0" err="1">
                  <a:solidFill>
                    <a:schemeClr val="bg1"/>
                  </a:solidFill>
                  <a:cs typeface="Arial" panose="020B0604020202020204" pitchFamily="34" charset="0"/>
                </a:rPr>
                <a:t>Yinye</a:t>
              </a:r>
              <a:r>
                <a:rPr lang="en-US" altLang="zh-CN" dirty="0">
                  <a:solidFill>
                    <a:schemeClr val="bg1"/>
                  </a:solidFill>
                  <a:cs typeface="Arial" panose="020B0604020202020204" pitchFamily="34" charset="0"/>
                </a:rPr>
                <a:t> Ding , </a:t>
              </a:r>
              <a:r>
                <a:rPr lang="en-US" altLang="zh-CN" dirty="0" err="1">
                  <a:solidFill>
                    <a:schemeClr val="bg1"/>
                  </a:solidFill>
                  <a:cs typeface="Arial" panose="020B0604020202020204" pitchFamily="34" charset="0"/>
                </a:rPr>
                <a:t>Rencheng</a:t>
              </a:r>
              <a:r>
                <a:rPr lang="en-US" altLang="zh-CN" dirty="0">
                  <a:solidFill>
                    <a:schemeClr val="bg1"/>
                  </a:solidFill>
                  <a:cs typeface="Arial" panose="020B0604020202020204" pitchFamily="34" charset="0"/>
                </a:rPr>
                <a:t> Song , Senior Member, IEEE, </a:t>
              </a:r>
              <a:r>
                <a:rPr lang="en-US" altLang="zh-CN" dirty="0" err="1">
                  <a:solidFill>
                    <a:schemeClr val="bg1"/>
                  </a:solidFill>
                  <a:cs typeface="Arial" panose="020B0604020202020204" pitchFamily="34" charset="0"/>
                </a:rPr>
                <a:t>Chengliang</a:t>
              </a:r>
              <a:r>
                <a:rPr lang="en-US" altLang="zh-CN" dirty="0">
                  <a:solidFill>
                    <a:schemeClr val="bg1"/>
                  </a:solidFill>
                  <a:cs typeface="Arial" panose="020B0604020202020204" pitchFamily="34" charset="0"/>
                </a:rPr>
                <a:t> Pan , </a:t>
              </a:r>
              <a:r>
                <a:rPr lang="en-US" altLang="zh-CN" dirty="0" err="1">
                  <a:solidFill>
                    <a:schemeClr val="bg1"/>
                  </a:solidFill>
                  <a:cs typeface="Arial" panose="020B0604020202020204" pitchFamily="34" charset="0"/>
                </a:rPr>
                <a:t>Huining</a:t>
              </a:r>
              <a:r>
                <a:rPr lang="en-US" altLang="zh-CN" dirty="0">
                  <a:solidFill>
                    <a:schemeClr val="bg1"/>
                  </a:solidFill>
                  <a:cs typeface="Arial" panose="020B0604020202020204" pitchFamily="34" charset="0"/>
                </a:rPr>
                <a:t> Zhao ,</a:t>
              </a:r>
            </a:p>
            <a:p>
              <a:r>
                <a:rPr lang="en-US" altLang="zh-CN" dirty="0" err="1">
                  <a:solidFill>
                    <a:schemeClr val="bg1"/>
                  </a:solidFill>
                  <a:cs typeface="Arial" panose="020B0604020202020204" pitchFamily="34" charset="0"/>
                </a:rPr>
                <a:t>Hongli</a:t>
              </a:r>
              <a:r>
                <a:rPr lang="en-US" altLang="zh-CN" dirty="0">
                  <a:solidFill>
                    <a:schemeClr val="bg1"/>
                  </a:solidFill>
                  <a:cs typeface="Arial" panose="020B0604020202020204" pitchFamily="34" charset="0"/>
                </a:rPr>
                <a:t> Li , and </a:t>
              </a:r>
              <a:r>
                <a:rPr lang="en-US" altLang="zh-CN" dirty="0" err="1">
                  <a:solidFill>
                    <a:schemeClr val="bg1"/>
                  </a:solidFill>
                  <a:cs typeface="Arial" panose="020B0604020202020204" pitchFamily="34" charset="0"/>
                </a:rPr>
                <a:t>Haojie</a:t>
              </a:r>
              <a:r>
                <a:rPr lang="en-US" altLang="zh-CN" dirty="0">
                  <a:solidFill>
                    <a:schemeClr val="bg1"/>
                  </a:solidFill>
                  <a:cs typeface="Arial" panose="020B0604020202020204" pitchFamily="34" charset="0"/>
                </a:rPr>
                <a:t> Xia , Member, IEEE</a:t>
              </a:r>
            </a:p>
          </p:txBody>
        </p:sp>
      </p:grpSp>
      <p:sp>
        <p:nvSpPr>
          <p:cNvPr id="2" name="文本框 1"/>
          <p:cNvSpPr txBox="1"/>
          <p:nvPr/>
        </p:nvSpPr>
        <p:spPr bwMode="auto">
          <a:xfrm>
            <a:off x="351876" y="165152"/>
            <a:ext cx="2054225" cy="645160"/>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等线 Light" panose="02010600030101010101" charset="-122"/>
                <a:cs typeface="Times New Roman" panose="02020603050405020304" pitchFamily="18" charset="0"/>
              </a:rPr>
              <a:t>Paper 4</a:t>
            </a: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57</a:t>
            </a:fld>
            <a:endParaRPr lang="zh-HK" altLang="en-US" sz="1600" dirty="0">
              <a:solidFill>
                <a:schemeClr val="bg1"/>
              </a:solidFill>
            </a:endParaRPr>
          </a:p>
        </p:txBody>
      </p:sp>
      <p:grpSp>
        <p:nvGrpSpPr>
          <p:cNvPr id="10" name="组合 9"/>
          <p:cNvGrpSpPr/>
          <p:nvPr/>
        </p:nvGrpSpPr>
        <p:grpSpPr>
          <a:xfrm>
            <a:off x="351876" y="4840489"/>
            <a:ext cx="11648124" cy="873125"/>
            <a:chOff x="623" y="7712"/>
            <a:chExt cx="15962" cy="1375"/>
          </a:xfrm>
        </p:grpSpPr>
        <p:sp>
          <p:nvSpPr>
            <p:cNvPr id="12" name="文本框 11"/>
            <p:cNvSpPr txBox="1"/>
            <p:nvPr/>
          </p:nvSpPr>
          <p:spPr>
            <a:xfrm>
              <a:off x="623" y="7712"/>
              <a:ext cx="15962" cy="580"/>
            </a:xfrm>
            <a:prstGeom prst="rect">
              <a:avLst/>
            </a:prstGeom>
            <a:noFill/>
          </p:spPr>
          <p:txBody>
            <a:bodyPr wrap="square" rtlCol="0">
              <a:spAutoFit/>
            </a:bodyPr>
            <a:lstStyle/>
            <a:p>
              <a:r>
                <a:rPr lang="en-US" altLang="zh-CN" b="1" dirty="0">
                  <a:cs typeface="Arial" panose="020B0604020202020204" pitchFamily="34" charset="0"/>
                </a:rPr>
                <a:t>Published in: </a:t>
              </a:r>
              <a:r>
                <a:rPr lang="en-US" altLang="zh-CN" sz="1800" dirty="0">
                  <a:solidFill>
                    <a:srgbClr val="000000"/>
                  </a:solidFill>
                  <a:effectLst/>
                </a:rPr>
                <a:t>IEEE TRANSACTIONS ON INSTRUMENTATION AND MEASUREMENT</a:t>
              </a:r>
              <a:endParaRPr lang="en-US" altLang="zh-CN" dirty="0">
                <a:cs typeface="Arial" panose="020B0604020202020204" pitchFamily="34" charset="0"/>
              </a:endParaRPr>
            </a:p>
          </p:txBody>
        </p:sp>
        <p:sp>
          <p:nvSpPr>
            <p:cNvPr id="14" name="文本框 13"/>
            <p:cNvSpPr txBox="1"/>
            <p:nvPr/>
          </p:nvSpPr>
          <p:spPr>
            <a:xfrm>
              <a:off x="623" y="8507"/>
              <a:ext cx="9184" cy="580"/>
            </a:xfrm>
            <a:prstGeom prst="rect">
              <a:avLst/>
            </a:prstGeom>
            <a:noFill/>
          </p:spPr>
          <p:txBody>
            <a:bodyPr wrap="square" rtlCol="0">
              <a:spAutoFit/>
            </a:bodyPr>
            <a:lstStyle/>
            <a:p>
              <a:r>
                <a:rPr lang="en-US" altLang="zh-CN" b="1" dirty="0">
                  <a:cs typeface="Arial" panose="020B0604020202020204" pitchFamily="34" charset="0"/>
                </a:rPr>
                <a:t>Published Time: </a:t>
              </a:r>
              <a:r>
                <a:rPr lang="en-US" altLang="zh-CN" dirty="0">
                  <a:cs typeface="Arial" panose="020B0604020202020204" pitchFamily="34" charset="0"/>
                </a:rPr>
                <a:t>2025</a:t>
              </a:r>
            </a:p>
          </p:txBody>
        </p:sp>
      </p:grpSp>
      <p:pic>
        <p:nvPicPr>
          <p:cNvPr id="15" name="图片 14"/>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31" name="文本框 30"/>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26"/>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rPr>
                  <a:t>Problem Description</a:t>
                </a: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sym typeface="+mn-ea"/>
                  </a:rPr>
                  <a:t>Experiment Results</a:t>
                </a: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sym typeface="+mn-ea"/>
                  </a:rPr>
                  <a:t>Method Design</a:t>
                </a: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58</a:t>
            </a:fld>
            <a:endParaRPr lang="zh-HK" altLang="en-US" sz="1600" dirty="0">
              <a:solidFill>
                <a:schemeClr val="bg1"/>
              </a:solidFill>
            </a:endParaRPr>
          </a:p>
        </p:txBody>
      </p:sp>
      <p:pic>
        <p:nvPicPr>
          <p:cNvPr id="25" name="图片 24"/>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59</a:t>
            </a:fld>
            <a:endParaRPr lang="zh-HK" altLang="en-US" sz="1600" dirty="0">
              <a:solidFill>
                <a:schemeClr val="bg1"/>
              </a:solidFill>
            </a:endParaRPr>
          </a:p>
        </p:txBody>
      </p:sp>
      <p:pic>
        <p:nvPicPr>
          <p:cNvPr id="25" name="图片 24"/>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96" name="组合 18"/>
          <p:cNvGrpSpPr/>
          <p:nvPr/>
        </p:nvGrpSpPr>
        <p:grpSpPr bwMode="auto">
          <a:xfrm>
            <a:off x="2409457" y="2650330"/>
            <a:ext cx="1505450" cy="1479472"/>
            <a:chOff x="1709739" y="2636838"/>
            <a:chExt cx="1590160" cy="1584325"/>
          </a:xfrm>
          <a:solidFill>
            <a:srgbClr val="044875"/>
          </a:solidFill>
        </p:grpSpPr>
        <p:sp>
          <p:nvSpPr>
            <p:cNvPr id="497"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98"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99"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0"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1"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2"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3"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4"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5"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506" name="文本框 505"/>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p>
        </p:txBody>
      </p:sp>
      <p:grpSp>
        <p:nvGrpSpPr>
          <p:cNvPr id="507" name="组合 506"/>
          <p:cNvGrpSpPr/>
          <p:nvPr>
            <p:custDataLst>
              <p:tags r:id="rId1"/>
            </p:custDataLst>
          </p:nvPr>
        </p:nvGrpSpPr>
        <p:grpSpPr>
          <a:xfrm>
            <a:off x="4523741" y="2047924"/>
            <a:ext cx="5370513" cy="534987"/>
            <a:chOff x="3281952" y="1484784"/>
            <a:chExt cx="5370513" cy="534987"/>
          </a:xfrm>
        </p:grpSpPr>
        <p:grpSp>
          <p:nvGrpSpPr>
            <p:cNvPr id="508" name="组合 507"/>
            <p:cNvGrpSpPr/>
            <p:nvPr/>
          </p:nvGrpSpPr>
          <p:grpSpPr>
            <a:xfrm>
              <a:off x="3943940" y="1484784"/>
              <a:ext cx="4708525" cy="534987"/>
              <a:chOff x="3943940" y="1626760"/>
              <a:chExt cx="4708525" cy="534987"/>
            </a:xfrm>
          </p:grpSpPr>
          <p:sp>
            <p:nvSpPr>
              <p:cNvPr id="512"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13" name="文本框 20"/>
              <p:cNvSpPr txBox="1">
                <a:spLocks noChangeArrowheads="1"/>
              </p:cNvSpPr>
              <p:nvPr>
                <p:custDataLst>
                  <p:tags r:id="rId26"/>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rPr>
                  <a:t>Problem Description</a:t>
                </a:r>
              </a:p>
            </p:txBody>
          </p:sp>
          <p:sp>
            <p:nvSpPr>
              <p:cNvPr id="514" name="矩形 513"/>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15" name="直接连接符 514"/>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09" name="组合 508"/>
            <p:cNvGrpSpPr/>
            <p:nvPr/>
          </p:nvGrpSpPr>
          <p:grpSpPr>
            <a:xfrm>
              <a:off x="3281952" y="1484784"/>
              <a:ext cx="689642" cy="534987"/>
              <a:chOff x="3281952" y="1626760"/>
              <a:chExt cx="689642" cy="534987"/>
            </a:xfrm>
          </p:grpSpPr>
          <p:sp>
            <p:nvSpPr>
              <p:cNvPr id="510" name="矩形 509"/>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1"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516" name="组合 515"/>
          <p:cNvGrpSpPr/>
          <p:nvPr>
            <p:custDataLst>
              <p:tags r:id="rId2"/>
            </p:custDataLst>
          </p:nvPr>
        </p:nvGrpSpPr>
        <p:grpSpPr>
          <a:xfrm>
            <a:off x="4503593" y="3688642"/>
            <a:ext cx="5372100" cy="534987"/>
            <a:chOff x="3261805" y="3188752"/>
            <a:chExt cx="5372100" cy="534987"/>
          </a:xfrm>
        </p:grpSpPr>
        <p:grpSp>
          <p:nvGrpSpPr>
            <p:cNvPr id="517" name="组合 516"/>
            <p:cNvGrpSpPr/>
            <p:nvPr/>
          </p:nvGrpSpPr>
          <p:grpSpPr>
            <a:xfrm>
              <a:off x="3261805" y="3188752"/>
              <a:ext cx="689593" cy="534987"/>
              <a:chOff x="3261805" y="3188752"/>
              <a:chExt cx="689593" cy="534987"/>
            </a:xfrm>
          </p:grpSpPr>
          <p:sp>
            <p:nvSpPr>
              <p:cNvPr id="523" name="矩形 522"/>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4"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518" name="组合 517"/>
            <p:cNvGrpSpPr/>
            <p:nvPr/>
          </p:nvGrpSpPr>
          <p:grpSpPr>
            <a:xfrm>
              <a:off x="3923792" y="3188752"/>
              <a:ext cx="4710113" cy="534987"/>
              <a:chOff x="3923792" y="3188752"/>
              <a:chExt cx="4710113" cy="534987"/>
            </a:xfrm>
          </p:grpSpPr>
          <p:sp>
            <p:nvSpPr>
              <p:cNvPr id="519"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Experiment Results</a:t>
                </a:r>
              </a:p>
            </p:txBody>
          </p:sp>
          <p:sp>
            <p:nvSpPr>
              <p:cNvPr id="520" name="矩形 519"/>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1" name="直接连接符 520"/>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2"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25" name="组合 524"/>
          <p:cNvGrpSpPr/>
          <p:nvPr>
            <p:custDataLst>
              <p:tags r:id="rId3"/>
            </p:custDataLst>
          </p:nvPr>
        </p:nvGrpSpPr>
        <p:grpSpPr>
          <a:xfrm>
            <a:off x="4503593" y="4509001"/>
            <a:ext cx="5372100" cy="534987"/>
            <a:chOff x="3261805" y="4046141"/>
            <a:chExt cx="5372100" cy="534987"/>
          </a:xfrm>
        </p:grpSpPr>
        <p:grpSp>
          <p:nvGrpSpPr>
            <p:cNvPr id="526" name="组合 525"/>
            <p:cNvGrpSpPr/>
            <p:nvPr/>
          </p:nvGrpSpPr>
          <p:grpSpPr>
            <a:xfrm>
              <a:off x="3261805" y="4046141"/>
              <a:ext cx="689447" cy="534987"/>
              <a:chOff x="3261805" y="3969748"/>
              <a:chExt cx="689447" cy="534987"/>
            </a:xfrm>
          </p:grpSpPr>
          <p:sp>
            <p:nvSpPr>
              <p:cNvPr id="532" name="矩形 531"/>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3"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527" name="组合 526"/>
            <p:cNvGrpSpPr/>
            <p:nvPr/>
          </p:nvGrpSpPr>
          <p:grpSpPr>
            <a:xfrm>
              <a:off x="3923792" y="4046141"/>
              <a:ext cx="4710113" cy="534987"/>
              <a:chOff x="3923792" y="3969748"/>
              <a:chExt cx="4710113" cy="534987"/>
            </a:xfrm>
          </p:grpSpPr>
          <p:sp>
            <p:nvSpPr>
              <p:cNvPr id="528"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Conclusion</a:t>
                </a:r>
              </a:p>
            </p:txBody>
          </p:sp>
          <p:sp>
            <p:nvSpPr>
              <p:cNvPr id="529" name="矩形 528"/>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0" name="直接连接符 529"/>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34" name="组合 533"/>
          <p:cNvGrpSpPr/>
          <p:nvPr>
            <p:custDataLst>
              <p:tags r:id="rId4"/>
            </p:custDataLst>
          </p:nvPr>
        </p:nvGrpSpPr>
        <p:grpSpPr>
          <a:xfrm>
            <a:off x="4517645" y="2868283"/>
            <a:ext cx="5370513" cy="534987"/>
            <a:chOff x="3275856" y="2348880"/>
            <a:chExt cx="5370513" cy="534987"/>
          </a:xfrm>
        </p:grpSpPr>
        <p:grpSp>
          <p:nvGrpSpPr>
            <p:cNvPr id="535" name="组合 534"/>
            <p:cNvGrpSpPr/>
            <p:nvPr/>
          </p:nvGrpSpPr>
          <p:grpSpPr>
            <a:xfrm>
              <a:off x="3275856" y="2348880"/>
              <a:ext cx="689474" cy="534987"/>
              <a:chOff x="3275856" y="2407756"/>
              <a:chExt cx="689474" cy="534987"/>
            </a:xfrm>
          </p:grpSpPr>
          <p:sp>
            <p:nvSpPr>
              <p:cNvPr id="541" name="矩形 540"/>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2"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536" name="组合 535"/>
            <p:cNvGrpSpPr/>
            <p:nvPr/>
          </p:nvGrpSpPr>
          <p:grpSpPr>
            <a:xfrm>
              <a:off x="3937844" y="2348880"/>
              <a:ext cx="4708525" cy="534987"/>
              <a:chOff x="3937844" y="2407756"/>
              <a:chExt cx="4708525" cy="534987"/>
            </a:xfrm>
          </p:grpSpPr>
          <p:sp>
            <p:nvSpPr>
              <p:cNvPr id="537"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Method Design</a:t>
                </a:r>
              </a:p>
            </p:txBody>
          </p:sp>
          <p:sp>
            <p:nvSpPr>
              <p:cNvPr id="538" name="矩形 537"/>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9" name="直接连接符 538"/>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40"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Problem Description </a:t>
            </a:r>
          </a:p>
        </p:txBody>
      </p:sp>
      <p:sp>
        <p:nvSpPr>
          <p:cNvPr id="8" name="文本框 7"/>
          <p:cNvSpPr txBox="1"/>
          <p:nvPr/>
        </p:nvSpPr>
        <p:spPr>
          <a:xfrm>
            <a:off x="120650" y="847725"/>
            <a:ext cx="12002770" cy="5547995"/>
          </a:xfrm>
          <a:prstGeom prst="rect">
            <a:avLst/>
          </a:prstGeom>
          <a:noFill/>
          <a:ln>
            <a:noFill/>
          </a:ln>
        </p:spPr>
        <p:txBody>
          <a:bodyPr wrap="square" rtlCol="0">
            <a:noAutofit/>
          </a:bodyPr>
          <a:lstStyle/>
          <a:p>
            <a:pPr marL="342900" indent="-342900" fontAlgn="auto">
              <a:lnSpc>
                <a:spcPct val="150000"/>
              </a:lnSpc>
              <a:buFont typeface="Wingdings" panose="05000000000000000000" charset="0"/>
              <a:buChar char="Ø"/>
            </a:pPr>
            <a:r>
              <a:rPr lang="en-US" altLang="zh-CN" sz="2400" dirty="0">
                <a:latin typeface="Times New Roman" panose="02020603050405020304" pitchFamily="18" charset="0"/>
                <a:cs typeface="Times New Roman" panose="02020603050405020304" pitchFamily="18" charset="0"/>
              </a:rPr>
              <a:t>Training Challenges of Conventional PINN: High coupling of spatiotemporal information in DPS makes structural physical information hard to obtain. Such complexity often necessitates expanding network scales, which significantly increases computational load.</a:t>
            </a:r>
          </a:p>
          <a:p>
            <a:pPr marL="342900" indent="-342900" fontAlgn="auto">
              <a:lnSpc>
                <a:spcPct val="150000"/>
              </a:lnSpc>
              <a:buFont typeface="Wingdings" panose="05000000000000000000" charset="0"/>
              <a:buChar char="Ø"/>
            </a:pPr>
            <a:r>
              <a:rPr lang="en-US" altLang="zh-CN" sz="2400" dirty="0">
                <a:latin typeface="Times New Roman" panose="02020603050405020304" pitchFamily="18" charset="0"/>
                <a:cs typeface="Times New Roman" panose="02020603050405020304" pitchFamily="18" charset="0"/>
              </a:rPr>
              <a:t>Limitations of Time/Space Separation: Data-driven methods like KL depend heavily on data quantity, while physics-driven spectral methods lose accuracy under environmental disturbances. Both methodologies exhibit significant limitations in effectively integrating physical information with data.</a:t>
            </a:r>
          </a:p>
          <a:p>
            <a:pPr marL="342900" indent="-342900" fontAlgn="auto">
              <a:lnSpc>
                <a:spcPct val="150000"/>
              </a:lnSpc>
              <a:buFont typeface="Wingdings" panose="05000000000000000000" charset="0"/>
              <a:buChar char="Ø"/>
            </a:pPr>
            <a:r>
              <a:rPr lang="en-US" altLang="zh-CN" sz="2400" dirty="0">
                <a:latin typeface="Times New Roman" panose="02020603050405020304" pitchFamily="18" charset="0"/>
                <a:cs typeface="Times New Roman" panose="02020603050405020304" pitchFamily="18" charset="0"/>
              </a:rPr>
              <a:t>Deficiencies in Existing Hybrid Methods: Methods like PRNN require expensive high-fidelity snapshots, while s-PINNs use infinite-dimensional loss functions that underutilize physical info. </a:t>
            </a: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6</a:t>
            </a:fld>
            <a:endParaRPr lang="zh-HK" altLang="en-US" sz="1600" dirty="0">
              <a:solidFill>
                <a:schemeClr val="bg1"/>
              </a:solidFill>
            </a:endParaRP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Problem Description </a:t>
            </a:r>
          </a:p>
        </p:txBody>
      </p:sp>
      <p:sp>
        <p:nvSpPr>
          <p:cNvPr id="8" name="文本框 7"/>
          <p:cNvSpPr txBox="1"/>
          <p:nvPr/>
        </p:nvSpPr>
        <p:spPr>
          <a:xfrm>
            <a:off x="604816" y="1197000"/>
            <a:ext cx="11591350" cy="3288030"/>
          </a:xfrm>
          <a:prstGeom prst="rect">
            <a:avLst/>
          </a:prstGeom>
          <a:noFill/>
          <a:ln>
            <a:noFill/>
          </a:ln>
        </p:spPr>
        <p:txBody>
          <a:bodyPr wrap="square" rtlCol="0">
            <a:noAutofit/>
          </a:bodyPr>
          <a:lstStyle/>
          <a:p>
            <a:pPr marL="342900" indent="-342900" fontAlgn="auto">
              <a:lnSpc>
                <a:spcPct val="150000"/>
              </a:lnSpc>
              <a:buFont typeface="Wingdings" panose="05000000000000000000" charset="0"/>
              <a:buChar char="Ø"/>
            </a:pPr>
            <a:r>
              <a:rPr lang="en-US" altLang="zh-CN" sz="2400" dirty="0"/>
              <a:t>Evaluating uncertainty in nonlinear dynamic systems is challenging due to model complexity and unmodeled disturbances. Existing methods lack physical interpretability or suffer from high computational costs. Existing deep learning models often fail to provide reliable uncertainty assessments when governing equations contain unknown variables or missing components.</a:t>
            </a:r>
            <a:endParaRPr lang="zh-CN" altLang="en-US" sz="2400" dirty="0">
              <a:latin typeface="Times New Roman" panose="02020603050405020304" pitchFamily="18" charset="0"/>
              <a:cs typeface="Times New Roman" panose="02020603050405020304" pitchFamily="18"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60</a:t>
            </a:fld>
            <a:endParaRPr lang="zh-HK" altLang="en-US" sz="1600" dirty="0">
              <a:solidFill>
                <a:schemeClr val="bg1"/>
              </a:solidFill>
            </a:endParaRP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61</a:t>
            </a:fld>
            <a:endParaRPr lang="zh-HK" altLang="en-US" sz="1600" dirty="0">
              <a:solidFill>
                <a:schemeClr val="bg1"/>
              </a:solidFill>
            </a:endParaRPr>
          </a:p>
        </p:txBody>
      </p:sp>
      <p:pic>
        <p:nvPicPr>
          <p:cNvPr id="7" name="图片 6"/>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9"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3"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6"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7"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8"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9"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0"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1"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2"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73" name="文本框 72"/>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p>
        </p:txBody>
      </p:sp>
      <p:grpSp>
        <p:nvGrpSpPr>
          <p:cNvPr id="74" name="组合 73"/>
          <p:cNvGrpSpPr/>
          <p:nvPr>
            <p:custDataLst>
              <p:tags r:id="rId1"/>
            </p:custDataLst>
          </p:nvPr>
        </p:nvGrpSpPr>
        <p:grpSpPr>
          <a:xfrm>
            <a:off x="4523741" y="2047924"/>
            <a:ext cx="5370513" cy="534987"/>
            <a:chOff x="3281952" y="1484784"/>
            <a:chExt cx="5370513" cy="534987"/>
          </a:xfrm>
        </p:grpSpPr>
        <p:grpSp>
          <p:nvGrpSpPr>
            <p:cNvPr id="75" name="组合 74"/>
            <p:cNvGrpSpPr/>
            <p:nvPr/>
          </p:nvGrpSpPr>
          <p:grpSpPr>
            <a:xfrm>
              <a:off x="3943940" y="1484784"/>
              <a:ext cx="4708525" cy="534987"/>
              <a:chOff x="3943940" y="1626760"/>
              <a:chExt cx="4708525" cy="534987"/>
            </a:xfrm>
          </p:grpSpPr>
          <p:sp>
            <p:nvSpPr>
              <p:cNvPr id="7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0" name="文本框 20"/>
              <p:cNvSpPr txBox="1">
                <a:spLocks noChangeArrowheads="1"/>
              </p:cNvSpPr>
              <p:nvPr>
                <p:custDataLst>
                  <p:tags r:id="rId26"/>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Problem Description</a:t>
                </a:r>
              </a:p>
            </p:txBody>
          </p:sp>
          <p:sp>
            <p:nvSpPr>
              <p:cNvPr id="81" name="矩形 8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2" name="直接连接符 8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a:off x="3281952" y="1484784"/>
              <a:ext cx="689642" cy="534987"/>
              <a:chOff x="3281952" y="1626760"/>
              <a:chExt cx="689642" cy="534987"/>
            </a:xfrm>
          </p:grpSpPr>
          <p:sp>
            <p:nvSpPr>
              <p:cNvPr id="77" name="矩形 76"/>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8"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3" name="组合 82"/>
          <p:cNvGrpSpPr/>
          <p:nvPr>
            <p:custDataLst>
              <p:tags r:id="rId2"/>
            </p:custDataLst>
          </p:nvPr>
        </p:nvGrpSpPr>
        <p:grpSpPr>
          <a:xfrm>
            <a:off x="4503593" y="3688642"/>
            <a:ext cx="5372100" cy="534987"/>
            <a:chOff x="3261805" y="3188752"/>
            <a:chExt cx="5372100" cy="534987"/>
          </a:xfrm>
        </p:grpSpPr>
        <p:grpSp>
          <p:nvGrpSpPr>
            <p:cNvPr id="84" name="组合 83"/>
            <p:cNvGrpSpPr/>
            <p:nvPr/>
          </p:nvGrpSpPr>
          <p:grpSpPr>
            <a:xfrm>
              <a:off x="3261805" y="3188752"/>
              <a:ext cx="689593" cy="534987"/>
              <a:chOff x="3261805" y="3188752"/>
              <a:chExt cx="689593" cy="534987"/>
            </a:xfrm>
          </p:grpSpPr>
          <p:sp>
            <p:nvSpPr>
              <p:cNvPr id="100" name="矩形 99"/>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1"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85" name="组合 84"/>
            <p:cNvGrpSpPr/>
            <p:nvPr/>
          </p:nvGrpSpPr>
          <p:grpSpPr>
            <a:xfrm>
              <a:off x="3923792" y="3188752"/>
              <a:ext cx="4710113" cy="534987"/>
              <a:chOff x="3923792" y="3188752"/>
              <a:chExt cx="4710113" cy="534987"/>
            </a:xfrm>
          </p:grpSpPr>
          <p:sp>
            <p:nvSpPr>
              <p:cNvPr id="87"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Experiment Results</a:t>
                </a:r>
              </a:p>
            </p:txBody>
          </p:sp>
          <p:sp>
            <p:nvSpPr>
              <p:cNvPr id="91" name="矩形 90"/>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5" name="直接连接符 94"/>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9"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2" name="组合 101"/>
          <p:cNvGrpSpPr/>
          <p:nvPr>
            <p:custDataLst>
              <p:tags r:id="rId3"/>
            </p:custDataLst>
          </p:nvPr>
        </p:nvGrpSpPr>
        <p:grpSpPr>
          <a:xfrm>
            <a:off x="4503593" y="4509001"/>
            <a:ext cx="5372100" cy="534987"/>
            <a:chOff x="3261805" y="4046141"/>
            <a:chExt cx="5372100" cy="534987"/>
          </a:xfrm>
        </p:grpSpPr>
        <p:grpSp>
          <p:nvGrpSpPr>
            <p:cNvPr id="103" name="组合 102"/>
            <p:cNvGrpSpPr/>
            <p:nvPr/>
          </p:nvGrpSpPr>
          <p:grpSpPr>
            <a:xfrm>
              <a:off x="3261805" y="4046141"/>
              <a:ext cx="689447" cy="534987"/>
              <a:chOff x="3261805" y="3969748"/>
              <a:chExt cx="689447" cy="534987"/>
            </a:xfrm>
          </p:grpSpPr>
          <p:sp>
            <p:nvSpPr>
              <p:cNvPr id="109" name="矩形 10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4" name="组合 103"/>
            <p:cNvGrpSpPr/>
            <p:nvPr/>
          </p:nvGrpSpPr>
          <p:grpSpPr>
            <a:xfrm>
              <a:off x="3923792" y="4046141"/>
              <a:ext cx="4710113" cy="534987"/>
              <a:chOff x="3923792" y="3969748"/>
              <a:chExt cx="4710113" cy="534987"/>
            </a:xfrm>
          </p:grpSpPr>
          <p:sp>
            <p:nvSpPr>
              <p:cNvPr id="105"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Conclusion</a:t>
                </a:r>
              </a:p>
            </p:txBody>
          </p:sp>
          <p:sp>
            <p:nvSpPr>
              <p:cNvPr id="106" name="矩形 105"/>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7" name="直接连接符 106"/>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11" name="组合 110"/>
          <p:cNvGrpSpPr/>
          <p:nvPr>
            <p:custDataLst>
              <p:tags r:id="rId4"/>
            </p:custDataLst>
          </p:nvPr>
        </p:nvGrpSpPr>
        <p:grpSpPr>
          <a:xfrm>
            <a:off x="4517645" y="2868283"/>
            <a:ext cx="5370513" cy="534987"/>
            <a:chOff x="3275856" y="2348880"/>
            <a:chExt cx="5370513" cy="534987"/>
          </a:xfrm>
        </p:grpSpPr>
        <p:grpSp>
          <p:nvGrpSpPr>
            <p:cNvPr id="112" name="组合 111"/>
            <p:cNvGrpSpPr/>
            <p:nvPr/>
          </p:nvGrpSpPr>
          <p:grpSpPr>
            <a:xfrm>
              <a:off x="3275856" y="2348880"/>
              <a:ext cx="689474" cy="534987"/>
              <a:chOff x="3275856" y="2407756"/>
              <a:chExt cx="689474" cy="534987"/>
            </a:xfrm>
          </p:grpSpPr>
          <p:sp>
            <p:nvSpPr>
              <p:cNvPr id="118" name="矩形 117"/>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9"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13" name="组合 112"/>
            <p:cNvGrpSpPr/>
            <p:nvPr/>
          </p:nvGrpSpPr>
          <p:grpSpPr>
            <a:xfrm>
              <a:off x="3937844" y="2348880"/>
              <a:ext cx="4708525" cy="534987"/>
              <a:chOff x="3937844" y="2407756"/>
              <a:chExt cx="4708525" cy="534987"/>
            </a:xfrm>
          </p:grpSpPr>
          <p:sp>
            <p:nvSpPr>
              <p:cNvPr id="114"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sym typeface="+mn-ea"/>
                  </a:rPr>
                  <a:t>Method Design</a:t>
                </a:r>
              </a:p>
            </p:txBody>
          </p:sp>
          <p:sp>
            <p:nvSpPr>
              <p:cNvPr id="115" name="矩形 114"/>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6" name="直接连接符 115"/>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83801"/>
              <a:ext cx="288000" cy="260400"/>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62</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28" name="文本框 27"/>
          <p:cNvSpPr txBox="1"/>
          <p:nvPr/>
        </p:nvSpPr>
        <p:spPr>
          <a:xfrm>
            <a:off x="21488" y="55940"/>
            <a:ext cx="6539897"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Method Design</a:t>
            </a:r>
          </a:p>
        </p:txBody>
      </p:sp>
      <p:sp>
        <p:nvSpPr>
          <p:cNvPr id="2" name="文本框 1"/>
          <p:cNvSpPr txBox="1"/>
          <p:nvPr/>
        </p:nvSpPr>
        <p:spPr>
          <a:xfrm>
            <a:off x="948080" y="1206321"/>
            <a:ext cx="10295840" cy="4895680"/>
          </a:xfrm>
          <a:prstGeom prst="rect">
            <a:avLst/>
          </a:prstGeom>
          <a:noFill/>
        </p:spPr>
        <p:txBody>
          <a:bodyPr wrap="square" rtlCol="0" anchor="t">
            <a:noAutofit/>
          </a:bodyPr>
          <a:lstStyle/>
          <a:p>
            <a:pPr marL="285750" indent="-285750" algn="just" fontAlgn="auto">
              <a:lnSpc>
                <a:spcPct val="150000"/>
              </a:lnSpc>
              <a:buFont typeface="Wingdings" panose="05000000000000000000" charset="0"/>
              <a:buChar char="Ø"/>
            </a:pPr>
            <a:r>
              <a:rPr lang="en-US" altLang="zh-CN" sz="2400" dirty="0" err="1"/>
              <a:t>PIENet</a:t>
            </a:r>
            <a:r>
              <a:rPr lang="en-US" altLang="zh-CN" sz="2400" dirty="0"/>
              <a:t> integrates governing differential equations as physical priors into a dual-branch neural network. </a:t>
            </a:r>
          </a:p>
          <a:p>
            <a:pPr marL="285750" indent="-285750" algn="just" fontAlgn="auto">
              <a:lnSpc>
                <a:spcPct val="150000"/>
              </a:lnSpc>
              <a:buFont typeface="Wingdings" panose="05000000000000000000" charset="0"/>
              <a:buChar char="Ø"/>
            </a:pPr>
            <a:r>
              <a:rPr lang="en-US" altLang="zh-CN" sz="2400" dirty="0" err="1"/>
              <a:t>PIENet</a:t>
            </a:r>
            <a:r>
              <a:rPr lang="en-US" altLang="zh-CN" sz="2400" dirty="0"/>
              <a:t> employs deep evidential regression to capture total uncertainty in a single forward pass. </a:t>
            </a:r>
          </a:p>
          <a:p>
            <a:pPr marL="285750" indent="-285750" algn="just" fontAlgn="auto">
              <a:lnSpc>
                <a:spcPct val="150000"/>
              </a:lnSpc>
              <a:buFont typeface="Wingdings" panose="05000000000000000000" charset="0"/>
              <a:buChar char="Ø"/>
            </a:pPr>
            <a:r>
              <a:rPr lang="en-US" altLang="zh-CN" sz="2400" dirty="0"/>
              <a:t>By combining physics-based residuals with uncertainty-aware loss, </a:t>
            </a:r>
            <a:r>
              <a:rPr lang="en-US" altLang="zh-CN" sz="2400" dirty="0" err="1"/>
              <a:t>PIENet</a:t>
            </a:r>
            <a:r>
              <a:rPr lang="en-US" altLang="zh-CN" sz="2400" dirty="0"/>
              <a:t> maintains consistency even with unknown variables.</a:t>
            </a:r>
            <a:endParaRPr lang="en-US" altLang="zh-CN" sz="2400"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63</a:t>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p>
        </p:txBody>
      </p:sp>
      <p:pic>
        <p:nvPicPr>
          <p:cNvPr id="3" name="图片 2"/>
          <p:cNvPicPr>
            <a:picLocks noChangeAspect="1"/>
          </p:cNvPicPr>
          <p:nvPr/>
        </p:nvPicPr>
        <p:blipFill>
          <a:blip r:embed="rId3"/>
          <a:stretch>
            <a:fillRect/>
          </a:stretch>
        </p:blipFill>
        <p:spPr>
          <a:xfrm>
            <a:off x="407707" y="1352100"/>
            <a:ext cx="10990310" cy="4752000"/>
          </a:xfrm>
          <a:prstGeom prst="rect">
            <a:avLst/>
          </a:prstGeom>
        </p:spPr>
      </p:pic>
      <p:pic>
        <p:nvPicPr>
          <p:cNvPr id="9" name="图片 8"/>
          <p:cNvPicPr>
            <a:picLocks noChangeAspect="1"/>
          </p:cNvPicPr>
          <p:nvPr/>
        </p:nvPicPr>
        <p:blipFill>
          <a:blip r:embed="rId4"/>
          <a:stretch>
            <a:fillRect/>
          </a:stretch>
        </p:blipFill>
        <p:spPr>
          <a:xfrm>
            <a:off x="696000" y="955705"/>
            <a:ext cx="2705125" cy="368303"/>
          </a:xfrm>
          <a:prstGeom prst="rect">
            <a:avLst/>
          </a:prstGeom>
        </p:spPr>
      </p:pic>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64</a:t>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p>
        </p:txBody>
      </p:sp>
      <p:pic>
        <p:nvPicPr>
          <p:cNvPr id="3" name="图片 2"/>
          <p:cNvPicPr>
            <a:picLocks noChangeAspect="1"/>
          </p:cNvPicPr>
          <p:nvPr/>
        </p:nvPicPr>
        <p:blipFill>
          <a:blip r:embed="rId3"/>
          <a:stretch>
            <a:fillRect/>
          </a:stretch>
        </p:blipFill>
        <p:spPr>
          <a:xfrm>
            <a:off x="778944" y="775940"/>
            <a:ext cx="2797056" cy="669234"/>
          </a:xfrm>
          <a:prstGeom prst="rect">
            <a:avLst/>
          </a:prstGeom>
        </p:spPr>
      </p:pic>
      <p:pic>
        <p:nvPicPr>
          <p:cNvPr id="8" name="图片 7"/>
          <p:cNvPicPr>
            <a:picLocks noChangeAspect="1"/>
          </p:cNvPicPr>
          <p:nvPr/>
        </p:nvPicPr>
        <p:blipFill>
          <a:blip r:embed="rId4"/>
          <a:stretch>
            <a:fillRect/>
          </a:stretch>
        </p:blipFill>
        <p:spPr>
          <a:xfrm>
            <a:off x="781882" y="1594817"/>
            <a:ext cx="3010118" cy="335951"/>
          </a:xfrm>
          <a:prstGeom prst="rect">
            <a:avLst/>
          </a:prstGeom>
        </p:spPr>
      </p:pic>
      <p:pic>
        <p:nvPicPr>
          <p:cNvPr id="10" name="图片 9"/>
          <p:cNvPicPr>
            <a:picLocks noChangeAspect="1"/>
          </p:cNvPicPr>
          <p:nvPr/>
        </p:nvPicPr>
        <p:blipFill>
          <a:blip r:embed="rId5"/>
          <a:stretch>
            <a:fillRect/>
          </a:stretch>
        </p:blipFill>
        <p:spPr>
          <a:xfrm>
            <a:off x="1128000" y="2095287"/>
            <a:ext cx="5041604" cy="946079"/>
          </a:xfrm>
          <a:prstGeom prst="rect">
            <a:avLst/>
          </a:prstGeom>
        </p:spPr>
      </p:pic>
      <p:pic>
        <p:nvPicPr>
          <p:cNvPr id="13" name="图片 12"/>
          <p:cNvPicPr>
            <a:picLocks noChangeAspect="1"/>
          </p:cNvPicPr>
          <p:nvPr/>
        </p:nvPicPr>
        <p:blipFill>
          <a:blip r:embed="rId6"/>
          <a:stretch>
            <a:fillRect/>
          </a:stretch>
        </p:blipFill>
        <p:spPr>
          <a:xfrm>
            <a:off x="984000" y="2951907"/>
            <a:ext cx="3871457" cy="921182"/>
          </a:xfrm>
          <a:prstGeom prst="rect">
            <a:avLst/>
          </a:prstGeom>
        </p:spPr>
      </p:pic>
      <p:pic>
        <p:nvPicPr>
          <p:cNvPr id="16" name="图片 15"/>
          <p:cNvPicPr>
            <a:picLocks noChangeAspect="1"/>
          </p:cNvPicPr>
          <p:nvPr/>
        </p:nvPicPr>
        <p:blipFill>
          <a:blip r:embed="rId7"/>
          <a:stretch>
            <a:fillRect/>
          </a:stretch>
        </p:blipFill>
        <p:spPr>
          <a:xfrm>
            <a:off x="1056000" y="3903727"/>
            <a:ext cx="1929504" cy="385901"/>
          </a:xfrm>
          <a:prstGeom prst="rect">
            <a:avLst/>
          </a:prstGeom>
        </p:spPr>
      </p:pic>
      <p:pic>
        <p:nvPicPr>
          <p:cNvPr id="18" name="图片 17"/>
          <p:cNvPicPr>
            <a:picLocks noChangeAspect="1"/>
          </p:cNvPicPr>
          <p:nvPr/>
        </p:nvPicPr>
        <p:blipFill>
          <a:blip r:embed="rId8"/>
          <a:stretch>
            <a:fillRect/>
          </a:stretch>
        </p:blipFill>
        <p:spPr>
          <a:xfrm>
            <a:off x="913957" y="4629789"/>
            <a:ext cx="3361074" cy="311211"/>
          </a:xfrm>
          <a:prstGeom prst="rect">
            <a:avLst/>
          </a:prstGeom>
        </p:spPr>
      </p:pic>
      <p:pic>
        <p:nvPicPr>
          <p:cNvPr id="20" name="图片 19"/>
          <p:cNvPicPr>
            <a:picLocks noChangeAspect="1"/>
          </p:cNvPicPr>
          <p:nvPr/>
        </p:nvPicPr>
        <p:blipFill>
          <a:blip r:embed="rId9"/>
          <a:stretch>
            <a:fillRect/>
          </a:stretch>
        </p:blipFill>
        <p:spPr>
          <a:xfrm>
            <a:off x="984000" y="5137164"/>
            <a:ext cx="5153639" cy="883836"/>
          </a:xfrm>
          <a:prstGeom prst="rect">
            <a:avLst/>
          </a:prstGeom>
        </p:spPr>
      </p:pic>
      <p:pic>
        <p:nvPicPr>
          <p:cNvPr id="25" name="图片 24"/>
          <p:cNvPicPr>
            <a:picLocks noChangeAspect="1"/>
          </p:cNvPicPr>
          <p:nvPr/>
        </p:nvPicPr>
        <p:blipFill>
          <a:blip r:embed="rId10"/>
          <a:stretch>
            <a:fillRect/>
          </a:stretch>
        </p:blipFill>
        <p:spPr>
          <a:xfrm>
            <a:off x="6555668" y="840513"/>
            <a:ext cx="3460656" cy="323658"/>
          </a:xfrm>
          <a:prstGeom prst="rect">
            <a:avLst/>
          </a:prstGeom>
        </p:spPr>
      </p:pic>
      <p:pic>
        <p:nvPicPr>
          <p:cNvPr id="29" name="图片 28"/>
          <p:cNvPicPr>
            <a:picLocks noChangeAspect="1"/>
          </p:cNvPicPr>
          <p:nvPr/>
        </p:nvPicPr>
        <p:blipFill>
          <a:blip r:embed="rId11"/>
          <a:stretch>
            <a:fillRect/>
          </a:stretch>
        </p:blipFill>
        <p:spPr>
          <a:xfrm>
            <a:off x="6529646" y="1490060"/>
            <a:ext cx="5352815" cy="858940"/>
          </a:xfrm>
          <a:prstGeom prst="rect">
            <a:avLst/>
          </a:prstGeom>
        </p:spPr>
      </p:pic>
      <p:pic>
        <p:nvPicPr>
          <p:cNvPr id="31" name="图片 30"/>
          <p:cNvPicPr>
            <a:picLocks noChangeAspect="1"/>
          </p:cNvPicPr>
          <p:nvPr/>
        </p:nvPicPr>
        <p:blipFill>
          <a:blip r:embed="rId12"/>
          <a:stretch>
            <a:fillRect/>
          </a:stretch>
        </p:blipFill>
        <p:spPr>
          <a:xfrm>
            <a:off x="6524930" y="2495731"/>
            <a:ext cx="5278125" cy="2589269"/>
          </a:xfrm>
          <a:prstGeom prst="rect">
            <a:avLst/>
          </a:prstGeom>
        </p:spPr>
      </p:pic>
      <p:pic>
        <p:nvPicPr>
          <p:cNvPr id="33" name="图片 32"/>
          <p:cNvPicPr>
            <a:picLocks noChangeAspect="1"/>
          </p:cNvPicPr>
          <p:nvPr/>
        </p:nvPicPr>
        <p:blipFill>
          <a:blip r:embed="rId13"/>
          <a:stretch>
            <a:fillRect/>
          </a:stretch>
        </p:blipFill>
        <p:spPr>
          <a:xfrm>
            <a:off x="6790657" y="4995854"/>
            <a:ext cx="3908801" cy="809146"/>
          </a:xfrm>
          <a:prstGeom prst="rect">
            <a:avLst/>
          </a:prstGeom>
        </p:spPr>
      </p:pic>
      <p:pic>
        <p:nvPicPr>
          <p:cNvPr id="35" name="图片 34"/>
          <p:cNvPicPr>
            <a:picLocks noChangeAspect="1"/>
          </p:cNvPicPr>
          <p:nvPr/>
        </p:nvPicPr>
        <p:blipFill>
          <a:blip r:embed="rId14"/>
          <a:stretch>
            <a:fillRect/>
          </a:stretch>
        </p:blipFill>
        <p:spPr>
          <a:xfrm>
            <a:off x="6790657" y="6067099"/>
            <a:ext cx="3361069" cy="385901"/>
          </a:xfrm>
          <a:prstGeom prst="rect">
            <a:avLst/>
          </a:prstGeom>
        </p:spPr>
      </p:pic>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65</a:t>
            </a:fld>
            <a:endParaRPr lang="zh-HK" altLang="en-US" sz="1600" dirty="0">
              <a:solidFill>
                <a:schemeClr val="bg1"/>
              </a:solidFill>
            </a:endParaRPr>
          </a:p>
        </p:txBody>
      </p:sp>
      <p:pic>
        <p:nvPicPr>
          <p:cNvPr id="21" name="图片 20"/>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6"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3"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6"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7"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8"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9"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0"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71" name="文本框 70"/>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p>
        </p:txBody>
      </p:sp>
      <p:grpSp>
        <p:nvGrpSpPr>
          <p:cNvPr id="72" name="组合 71"/>
          <p:cNvGrpSpPr/>
          <p:nvPr>
            <p:custDataLst>
              <p:tags r:id="rId1"/>
            </p:custDataLst>
          </p:nvPr>
        </p:nvGrpSpPr>
        <p:grpSpPr>
          <a:xfrm>
            <a:off x="4523741" y="2047924"/>
            <a:ext cx="5370513" cy="534987"/>
            <a:chOff x="3281952" y="1484784"/>
            <a:chExt cx="5370513" cy="534987"/>
          </a:xfrm>
        </p:grpSpPr>
        <p:grpSp>
          <p:nvGrpSpPr>
            <p:cNvPr id="73" name="组合 72"/>
            <p:cNvGrpSpPr/>
            <p:nvPr/>
          </p:nvGrpSpPr>
          <p:grpSpPr>
            <a:xfrm>
              <a:off x="3943940" y="1484784"/>
              <a:ext cx="4708525" cy="534987"/>
              <a:chOff x="3943940" y="1626760"/>
              <a:chExt cx="4708525" cy="534987"/>
            </a:xfrm>
          </p:grpSpPr>
          <p:sp>
            <p:nvSpPr>
              <p:cNvPr id="77"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78" name="文本框 20"/>
              <p:cNvSpPr txBox="1">
                <a:spLocks noChangeArrowheads="1"/>
              </p:cNvSpPr>
              <p:nvPr>
                <p:custDataLst>
                  <p:tags r:id="rId26"/>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Problem Description</a:t>
                </a:r>
              </a:p>
            </p:txBody>
          </p:sp>
          <p:sp>
            <p:nvSpPr>
              <p:cNvPr id="79" name="矩形 78"/>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0" name="直接连接符 79"/>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组合 73"/>
            <p:cNvGrpSpPr/>
            <p:nvPr/>
          </p:nvGrpSpPr>
          <p:grpSpPr>
            <a:xfrm>
              <a:off x="3281952" y="1484784"/>
              <a:ext cx="689642" cy="534987"/>
              <a:chOff x="3281952" y="1626760"/>
              <a:chExt cx="689642" cy="534987"/>
            </a:xfrm>
          </p:grpSpPr>
          <p:sp>
            <p:nvSpPr>
              <p:cNvPr id="75" name="矩形 74"/>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1" name="组合 80"/>
          <p:cNvGrpSpPr/>
          <p:nvPr>
            <p:custDataLst>
              <p:tags r:id="rId2"/>
            </p:custDataLst>
          </p:nvPr>
        </p:nvGrpSpPr>
        <p:grpSpPr>
          <a:xfrm>
            <a:off x="4503593" y="3688642"/>
            <a:ext cx="5372100" cy="534987"/>
            <a:chOff x="3261805" y="3188752"/>
            <a:chExt cx="5372100" cy="534987"/>
          </a:xfrm>
        </p:grpSpPr>
        <p:grpSp>
          <p:nvGrpSpPr>
            <p:cNvPr id="82" name="组合 81"/>
            <p:cNvGrpSpPr/>
            <p:nvPr/>
          </p:nvGrpSpPr>
          <p:grpSpPr>
            <a:xfrm>
              <a:off x="3261805" y="3188752"/>
              <a:ext cx="689593" cy="534987"/>
              <a:chOff x="3261805" y="3188752"/>
              <a:chExt cx="689593" cy="534987"/>
            </a:xfrm>
          </p:grpSpPr>
          <p:sp>
            <p:nvSpPr>
              <p:cNvPr id="91" name="矩形 9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83" name="组合 82"/>
            <p:cNvGrpSpPr/>
            <p:nvPr/>
          </p:nvGrpSpPr>
          <p:grpSpPr>
            <a:xfrm>
              <a:off x="3923792" y="3188752"/>
              <a:ext cx="4710113" cy="534987"/>
              <a:chOff x="3923792" y="3188752"/>
              <a:chExt cx="4710113" cy="534987"/>
            </a:xfrm>
          </p:grpSpPr>
          <p:sp>
            <p:nvSpPr>
              <p:cNvPr id="84"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sym typeface="+mn-ea"/>
                  </a:rPr>
                  <a:t>Experiment Results</a:t>
                </a:r>
              </a:p>
            </p:txBody>
          </p:sp>
          <p:sp>
            <p:nvSpPr>
              <p:cNvPr id="85" name="矩形 84"/>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rgbClr val="044875"/>
                  </a:solidFill>
                </a:endParaRPr>
              </a:p>
            </p:txBody>
          </p:sp>
        </p:grpSp>
      </p:grpSp>
      <p:grpSp>
        <p:nvGrpSpPr>
          <p:cNvPr id="99" name="组合 98"/>
          <p:cNvGrpSpPr/>
          <p:nvPr>
            <p:custDataLst>
              <p:tags r:id="rId3"/>
            </p:custDataLst>
          </p:nvPr>
        </p:nvGrpSpPr>
        <p:grpSpPr>
          <a:xfrm>
            <a:off x="4503593" y="4509001"/>
            <a:ext cx="5372100" cy="534987"/>
            <a:chOff x="3261805" y="4046141"/>
            <a:chExt cx="5372100" cy="534987"/>
          </a:xfrm>
        </p:grpSpPr>
        <p:grpSp>
          <p:nvGrpSpPr>
            <p:cNvPr id="100" name="组合 99"/>
            <p:cNvGrpSpPr/>
            <p:nvPr/>
          </p:nvGrpSpPr>
          <p:grpSpPr>
            <a:xfrm>
              <a:off x="3261805" y="4046141"/>
              <a:ext cx="689447" cy="534987"/>
              <a:chOff x="3261805" y="3969748"/>
              <a:chExt cx="689447" cy="534987"/>
            </a:xfrm>
          </p:grpSpPr>
          <p:sp>
            <p:nvSpPr>
              <p:cNvPr id="106" name="矩形 105"/>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7"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1" name="组合 100"/>
            <p:cNvGrpSpPr/>
            <p:nvPr/>
          </p:nvGrpSpPr>
          <p:grpSpPr>
            <a:xfrm>
              <a:off x="3923792" y="4046141"/>
              <a:ext cx="4710113" cy="534987"/>
              <a:chOff x="3923792" y="3969748"/>
              <a:chExt cx="4710113" cy="534987"/>
            </a:xfrm>
          </p:grpSpPr>
          <p:sp>
            <p:nvSpPr>
              <p:cNvPr id="102"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Conclusion</a:t>
                </a:r>
              </a:p>
            </p:txBody>
          </p:sp>
          <p:sp>
            <p:nvSpPr>
              <p:cNvPr id="103" name="矩形 102"/>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4" name="直接连接符 103"/>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8" name="组合 107"/>
          <p:cNvGrpSpPr/>
          <p:nvPr>
            <p:custDataLst>
              <p:tags r:id="rId4"/>
            </p:custDataLst>
          </p:nvPr>
        </p:nvGrpSpPr>
        <p:grpSpPr>
          <a:xfrm>
            <a:off x="4517645" y="2868283"/>
            <a:ext cx="5370513" cy="534987"/>
            <a:chOff x="3275856" y="2348880"/>
            <a:chExt cx="5370513" cy="534987"/>
          </a:xfrm>
        </p:grpSpPr>
        <p:grpSp>
          <p:nvGrpSpPr>
            <p:cNvPr id="109" name="组合 108"/>
            <p:cNvGrpSpPr/>
            <p:nvPr/>
          </p:nvGrpSpPr>
          <p:grpSpPr>
            <a:xfrm>
              <a:off x="3275856" y="2348880"/>
              <a:ext cx="689474" cy="534987"/>
              <a:chOff x="3275856" y="2407756"/>
              <a:chExt cx="689474" cy="534987"/>
            </a:xfrm>
          </p:grpSpPr>
          <p:sp>
            <p:nvSpPr>
              <p:cNvPr id="115" name="矩形 114"/>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0" name="组合 109"/>
            <p:cNvGrpSpPr/>
            <p:nvPr/>
          </p:nvGrpSpPr>
          <p:grpSpPr>
            <a:xfrm>
              <a:off x="3937844" y="2348880"/>
              <a:ext cx="4708525" cy="534987"/>
              <a:chOff x="3937844" y="2407756"/>
              <a:chExt cx="4708525" cy="534987"/>
            </a:xfrm>
          </p:grpSpPr>
          <p:sp>
            <p:nvSpPr>
              <p:cNvPr id="111"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Method Design</a:t>
                </a:r>
              </a:p>
            </p:txBody>
          </p:sp>
          <p:sp>
            <p:nvSpPr>
              <p:cNvPr id="112" name="矩形 111"/>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Experiment Results</a:t>
            </a: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66</a:t>
            </a:fld>
            <a:endParaRPr lang="zh-HK" altLang="en-US" sz="1600" dirty="0">
              <a:solidFill>
                <a:schemeClr val="bg1"/>
              </a:solidFill>
            </a:endParaRPr>
          </a:p>
        </p:txBody>
      </p:sp>
      <p:pic>
        <p:nvPicPr>
          <p:cNvPr id="5" name="图片 4"/>
          <p:cNvPicPr>
            <a:picLocks noChangeAspect="1"/>
          </p:cNvPicPr>
          <p:nvPr/>
        </p:nvPicPr>
        <p:blipFill>
          <a:blip r:embed="rId5"/>
          <a:stretch>
            <a:fillRect/>
          </a:stretch>
        </p:blipFill>
        <p:spPr>
          <a:xfrm>
            <a:off x="408000" y="811062"/>
            <a:ext cx="3081636" cy="449082"/>
          </a:xfrm>
          <a:prstGeom prst="rect">
            <a:avLst/>
          </a:prstGeom>
        </p:spPr>
      </p:pic>
      <p:pic>
        <p:nvPicPr>
          <p:cNvPr id="8" name="图片 7"/>
          <p:cNvPicPr/>
          <p:nvPr/>
        </p:nvPicPr>
        <p:blipFill>
          <a:blip r:embed="rId6"/>
          <a:srcRect t="37841"/>
          <a:stretch>
            <a:fillRect/>
          </a:stretch>
        </p:blipFill>
        <p:spPr>
          <a:xfrm>
            <a:off x="552000" y="1290307"/>
            <a:ext cx="5032826" cy="375401"/>
          </a:xfrm>
          <a:prstGeom prst="rect">
            <a:avLst/>
          </a:prstGeom>
        </p:spPr>
      </p:pic>
      <p:pic>
        <p:nvPicPr>
          <p:cNvPr id="10" name="图片 9"/>
          <p:cNvPicPr>
            <a:picLocks noChangeAspect="1"/>
          </p:cNvPicPr>
          <p:nvPr/>
        </p:nvPicPr>
        <p:blipFill>
          <a:blip r:embed="rId7"/>
          <a:stretch>
            <a:fillRect/>
          </a:stretch>
        </p:blipFill>
        <p:spPr>
          <a:xfrm>
            <a:off x="1560000" y="1665708"/>
            <a:ext cx="9344919" cy="4796431"/>
          </a:xfrm>
          <a:prstGeom prst="rect">
            <a:avLst/>
          </a:prstGeom>
        </p:spPr>
      </p:pic>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Experiment Results</a:t>
            </a: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67</a:t>
            </a:fld>
            <a:endParaRPr lang="zh-HK" altLang="en-US" sz="1600" dirty="0">
              <a:solidFill>
                <a:schemeClr val="bg1"/>
              </a:solidFill>
            </a:endParaRPr>
          </a:p>
        </p:txBody>
      </p:sp>
      <p:pic>
        <p:nvPicPr>
          <p:cNvPr id="5" name="图片 4"/>
          <p:cNvPicPr>
            <a:picLocks noChangeAspect="1"/>
          </p:cNvPicPr>
          <p:nvPr/>
        </p:nvPicPr>
        <p:blipFill>
          <a:blip r:embed="rId5"/>
          <a:stretch>
            <a:fillRect/>
          </a:stretch>
        </p:blipFill>
        <p:spPr>
          <a:xfrm>
            <a:off x="678746" y="968392"/>
            <a:ext cx="10834507" cy="2895090"/>
          </a:xfrm>
          <a:prstGeom prst="rect">
            <a:avLst/>
          </a:prstGeom>
        </p:spPr>
      </p:pic>
      <p:pic>
        <p:nvPicPr>
          <p:cNvPr id="8" name="图片 7"/>
          <p:cNvPicPr>
            <a:picLocks noChangeAspect="1"/>
          </p:cNvPicPr>
          <p:nvPr/>
        </p:nvPicPr>
        <p:blipFill>
          <a:blip r:embed="rId6"/>
          <a:stretch>
            <a:fillRect/>
          </a:stretch>
        </p:blipFill>
        <p:spPr>
          <a:xfrm>
            <a:off x="2895601" y="3893645"/>
            <a:ext cx="6014522" cy="2371765"/>
          </a:xfrm>
          <a:prstGeom prst="rect">
            <a:avLst/>
          </a:prstGeom>
        </p:spPr>
      </p:pic>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Experiment Results</a:t>
            </a: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68</a:t>
            </a:fld>
            <a:endParaRPr lang="zh-HK" altLang="en-US" sz="1600" dirty="0">
              <a:solidFill>
                <a:schemeClr val="bg1"/>
              </a:solidFill>
            </a:endParaRPr>
          </a:p>
        </p:txBody>
      </p:sp>
      <p:pic>
        <p:nvPicPr>
          <p:cNvPr id="7" name="图片 6"/>
          <p:cNvPicPr>
            <a:picLocks noChangeAspect="1"/>
          </p:cNvPicPr>
          <p:nvPr/>
        </p:nvPicPr>
        <p:blipFill>
          <a:blip r:embed="rId5"/>
          <a:stretch>
            <a:fillRect/>
          </a:stretch>
        </p:blipFill>
        <p:spPr>
          <a:xfrm>
            <a:off x="696000" y="887272"/>
            <a:ext cx="4659709" cy="381727"/>
          </a:xfrm>
          <a:prstGeom prst="rect">
            <a:avLst/>
          </a:prstGeom>
        </p:spPr>
      </p:pic>
      <p:pic>
        <p:nvPicPr>
          <p:cNvPr id="9" name="图片 8"/>
          <p:cNvPicPr>
            <a:picLocks noChangeAspect="1"/>
          </p:cNvPicPr>
          <p:nvPr/>
        </p:nvPicPr>
        <p:blipFill>
          <a:blip r:embed="rId6"/>
          <a:stretch>
            <a:fillRect/>
          </a:stretch>
        </p:blipFill>
        <p:spPr>
          <a:xfrm>
            <a:off x="6528000" y="1197000"/>
            <a:ext cx="4824000" cy="5092000"/>
          </a:xfrm>
          <a:prstGeom prst="rect">
            <a:avLst/>
          </a:prstGeom>
        </p:spPr>
      </p:pic>
      <p:pic>
        <p:nvPicPr>
          <p:cNvPr id="11" name="图片 10"/>
          <p:cNvPicPr>
            <a:picLocks noChangeAspect="1"/>
          </p:cNvPicPr>
          <p:nvPr/>
        </p:nvPicPr>
        <p:blipFill>
          <a:blip r:embed="rId7"/>
          <a:stretch>
            <a:fillRect/>
          </a:stretch>
        </p:blipFill>
        <p:spPr>
          <a:xfrm>
            <a:off x="567599" y="2394240"/>
            <a:ext cx="5756772" cy="2186760"/>
          </a:xfrm>
          <a:prstGeom prst="rect">
            <a:avLst/>
          </a:prstGeom>
        </p:spPr>
      </p:pic>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Experiment Results</a:t>
            </a: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69</a:t>
            </a:fld>
            <a:endParaRPr lang="zh-HK" altLang="en-US" sz="1600" dirty="0">
              <a:solidFill>
                <a:schemeClr val="bg1"/>
              </a:solidFill>
            </a:endParaRPr>
          </a:p>
        </p:txBody>
      </p:sp>
      <p:pic>
        <p:nvPicPr>
          <p:cNvPr id="5" name="图片 4"/>
          <p:cNvPicPr>
            <a:picLocks noChangeAspect="1"/>
          </p:cNvPicPr>
          <p:nvPr/>
        </p:nvPicPr>
        <p:blipFill>
          <a:blip r:embed="rId5"/>
          <a:stretch>
            <a:fillRect/>
          </a:stretch>
        </p:blipFill>
        <p:spPr>
          <a:xfrm>
            <a:off x="840000" y="1452822"/>
            <a:ext cx="10347593" cy="4889839"/>
          </a:xfrm>
          <a:prstGeom prst="rect">
            <a:avLst/>
          </a:prstGeom>
        </p:spPr>
      </p:pic>
      <p:pic>
        <p:nvPicPr>
          <p:cNvPr id="9" name="图片 8"/>
          <p:cNvPicPr>
            <a:picLocks noChangeAspect="1"/>
          </p:cNvPicPr>
          <p:nvPr/>
        </p:nvPicPr>
        <p:blipFill>
          <a:blip r:embed="rId6"/>
          <a:stretch>
            <a:fillRect/>
          </a:stretch>
        </p:blipFill>
        <p:spPr>
          <a:xfrm>
            <a:off x="696000" y="898230"/>
            <a:ext cx="1800000" cy="376363"/>
          </a:xfrm>
          <a:prstGeom prst="rect">
            <a:avLst/>
          </a:prstGeom>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a:t>
            </a:fld>
            <a:endParaRPr lang="zh-HK" altLang="en-US" sz="1600" dirty="0">
              <a:solidFill>
                <a:schemeClr val="bg1"/>
              </a:solidFill>
            </a:endParaRPr>
          </a:p>
        </p:txBody>
      </p:sp>
      <p:pic>
        <p:nvPicPr>
          <p:cNvPr id="7" name="图片 6"/>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9"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3"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6"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7"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8"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9"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0"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1"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2"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73" name="文本框 72"/>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p>
        </p:txBody>
      </p:sp>
      <p:grpSp>
        <p:nvGrpSpPr>
          <p:cNvPr id="74" name="组合 73"/>
          <p:cNvGrpSpPr/>
          <p:nvPr>
            <p:custDataLst>
              <p:tags r:id="rId1"/>
            </p:custDataLst>
          </p:nvPr>
        </p:nvGrpSpPr>
        <p:grpSpPr>
          <a:xfrm>
            <a:off x="4523741" y="2047924"/>
            <a:ext cx="5370513" cy="534987"/>
            <a:chOff x="3281952" y="1484784"/>
            <a:chExt cx="5370513" cy="534987"/>
          </a:xfrm>
        </p:grpSpPr>
        <p:grpSp>
          <p:nvGrpSpPr>
            <p:cNvPr id="75" name="组合 74"/>
            <p:cNvGrpSpPr/>
            <p:nvPr/>
          </p:nvGrpSpPr>
          <p:grpSpPr>
            <a:xfrm>
              <a:off x="3943940" y="1484784"/>
              <a:ext cx="4708525" cy="534987"/>
              <a:chOff x="3943940" y="1626760"/>
              <a:chExt cx="4708525" cy="534987"/>
            </a:xfrm>
          </p:grpSpPr>
          <p:sp>
            <p:nvSpPr>
              <p:cNvPr id="7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0" name="文本框 20"/>
              <p:cNvSpPr txBox="1">
                <a:spLocks noChangeArrowheads="1"/>
              </p:cNvSpPr>
              <p:nvPr>
                <p:custDataLst>
                  <p:tags r:id="rId26"/>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Problem Description</a:t>
                </a:r>
              </a:p>
            </p:txBody>
          </p:sp>
          <p:sp>
            <p:nvSpPr>
              <p:cNvPr id="81" name="矩形 8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2" name="直接连接符 8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a:off x="3281952" y="1484784"/>
              <a:ext cx="689642" cy="534987"/>
              <a:chOff x="3281952" y="1626760"/>
              <a:chExt cx="689642" cy="534987"/>
            </a:xfrm>
          </p:grpSpPr>
          <p:sp>
            <p:nvSpPr>
              <p:cNvPr id="77" name="矩形 76"/>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8" name="文本框 18"/>
              <p:cNvSpPr txBox="1">
                <a:spLocks noChangeArrowheads="1"/>
              </p:cNvSpPr>
              <p:nvPr>
                <p:custDataLst>
                  <p:tags r:id="rId24"/>
                </p:custDataLst>
              </p:nvPr>
            </p:nvSpPr>
            <p:spPr bwMode="auto">
              <a:xfrm>
                <a:off x="3281952" y="1628800"/>
                <a:ext cx="689642"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ea typeface="等线" panose="02010600030101010101" charset="-122"/>
                  </a:rPr>
                  <a:t>01</a:t>
                </a:r>
              </a:p>
            </p:txBody>
          </p:sp>
        </p:grpSp>
      </p:grpSp>
      <p:grpSp>
        <p:nvGrpSpPr>
          <p:cNvPr id="83" name="组合 82"/>
          <p:cNvGrpSpPr/>
          <p:nvPr>
            <p:custDataLst>
              <p:tags r:id="rId2"/>
            </p:custDataLst>
          </p:nvPr>
        </p:nvGrpSpPr>
        <p:grpSpPr>
          <a:xfrm>
            <a:off x="4503593" y="3688642"/>
            <a:ext cx="5372100" cy="534987"/>
            <a:chOff x="3261805" y="3188752"/>
            <a:chExt cx="5372100" cy="534987"/>
          </a:xfrm>
        </p:grpSpPr>
        <p:grpSp>
          <p:nvGrpSpPr>
            <p:cNvPr id="84" name="组合 83"/>
            <p:cNvGrpSpPr/>
            <p:nvPr/>
          </p:nvGrpSpPr>
          <p:grpSpPr>
            <a:xfrm>
              <a:off x="3261805" y="3188752"/>
              <a:ext cx="689593" cy="534987"/>
              <a:chOff x="3261805" y="3188752"/>
              <a:chExt cx="689593" cy="534987"/>
            </a:xfrm>
          </p:grpSpPr>
          <p:sp>
            <p:nvSpPr>
              <p:cNvPr id="100" name="矩形 99"/>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1"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85" name="组合 84"/>
            <p:cNvGrpSpPr/>
            <p:nvPr/>
          </p:nvGrpSpPr>
          <p:grpSpPr>
            <a:xfrm>
              <a:off x="3923792" y="3188752"/>
              <a:ext cx="4710113" cy="534987"/>
              <a:chOff x="3923792" y="3188752"/>
              <a:chExt cx="4710113" cy="534987"/>
            </a:xfrm>
          </p:grpSpPr>
          <p:sp>
            <p:nvSpPr>
              <p:cNvPr id="87"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Experiment Results</a:t>
                </a:r>
              </a:p>
            </p:txBody>
          </p:sp>
          <p:sp>
            <p:nvSpPr>
              <p:cNvPr id="91" name="矩形 90"/>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5" name="直接连接符 94"/>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9"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2" name="组合 101"/>
          <p:cNvGrpSpPr/>
          <p:nvPr>
            <p:custDataLst>
              <p:tags r:id="rId3"/>
            </p:custDataLst>
          </p:nvPr>
        </p:nvGrpSpPr>
        <p:grpSpPr>
          <a:xfrm>
            <a:off x="4503593" y="4509001"/>
            <a:ext cx="5372100" cy="534987"/>
            <a:chOff x="3261805" y="4046141"/>
            <a:chExt cx="5372100" cy="534987"/>
          </a:xfrm>
        </p:grpSpPr>
        <p:grpSp>
          <p:nvGrpSpPr>
            <p:cNvPr id="103" name="组合 102"/>
            <p:cNvGrpSpPr/>
            <p:nvPr/>
          </p:nvGrpSpPr>
          <p:grpSpPr>
            <a:xfrm>
              <a:off x="3261805" y="4046141"/>
              <a:ext cx="689447" cy="534987"/>
              <a:chOff x="3261805" y="3969748"/>
              <a:chExt cx="689447" cy="534987"/>
            </a:xfrm>
          </p:grpSpPr>
          <p:sp>
            <p:nvSpPr>
              <p:cNvPr id="109" name="矩形 10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4" name="组合 103"/>
            <p:cNvGrpSpPr/>
            <p:nvPr/>
          </p:nvGrpSpPr>
          <p:grpSpPr>
            <a:xfrm>
              <a:off x="3923792" y="4046141"/>
              <a:ext cx="4710113" cy="534987"/>
              <a:chOff x="3923792" y="3969748"/>
              <a:chExt cx="4710113" cy="534987"/>
            </a:xfrm>
          </p:grpSpPr>
          <p:sp>
            <p:nvSpPr>
              <p:cNvPr id="105"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Conclusion</a:t>
                </a:r>
              </a:p>
            </p:txBody>
          </p:sp>
          <p:sp>
            <p:nvSpPr>
              <p:cNvPr id="106" name="矩形 105"/>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7" name="直接连接符 106"/>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11" name="组合 110"/>
          <p:cNvGrpSpPr/>
          <p:nvPr>
            <p:custDataLst>
              <p:tags r:id="rId4"/>
            </p:custDataLst>
          </p:nvPr>
        </p:nvGrpSpPr>
        <p:grpSpPr>
          <a:xfrm>
            <a:off x="4517645" y="2868283"/>
            <a:ext cx="5370513" cy="534987"/>
            <a:chOff x="3275856" y="2348880"/>
            <a:chExt cx="5370513" cy="534987"/>
          </a:xfrm>
        </p:grpSpPr>
        <p:grpSp>
          <p:nvGrpSpPr>
            <p:cNvPr id="112" name="组合 111"/>
            <p:cNvGrpSpPr/>
            <p:nvPr/>
          </p:nvGrpSpPr>
          <p:grpSpPr>
            <a:xfrm>
              <a:off x="3275856" y="2348880"/>
              <a:ext cx="689474" cy="534987"/>
              <a:chOff x="3275856" y="2407756"/>
              <a:chExt cx="689474" cy="534987"/>
            </a:xfrm>
          </p:grpSpPr>
          <p:sp>
            <p:nvSpPr>
              <p:cNvPr id="118" name="矩形 117"/>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9"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13" name="组合 112"/>
            <p:cNvGrpSpPr/>
            <p:nvPr/>
          </p:nvGrpSpPr>
          <p:grpSpPr>
            <a:xfrm>
              <a:off x="3937844" y="2348880"/>
              <a:ext cx="4708525" cy="534987"/>
              <a:chOff x="3937844" y="2407756"/>
              <a:chExt cx="4708525" cy="534987"/>
            </a:xfrm>
          </p:grpSpPr>
          <p:sp>
            <p:nvSpPr>
              <p:cNvPr id="114"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sym typeface="+mn-ea"/>
                  </a:rPr>
                  <a:t>Method Design</a:t>
                </a:r>
              </a:p>
            </p:txBody>
          </p:sp>
          <p:sp>
            <p:nvSpPr>
              <p:cNvPr id="115" name="矩形 114"/>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6" name="直接连接符 115"/>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Experiment Results</a:t>
            </a: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70</a:t>
            </a:fld>
            <a:endParaRPr lang="zh-HK" altLang="en-US" sz="1600" dirty="0">
              <a:solidFill>
                <a:schemeClr val="bg1"/>
              </a:solidFill>
            </a:endParaRPr>
          </a:p>
        </p:txBody>
      </p:sp>
      <p:pic>
        <p:nvPicPr>
          <p:cNvPr id="7" name="图片 6"/>
          <p:cNvPicPr>
            <a:picLocks noChangeAspect="1"/>
          </p:cNvPicPr>
          <p:nvPr/>
        </p:nvPicPr>
        <p:blipFill>
          <a:blip r:embed="rId5"/>
          <a:stretch>
            <a:fillRect/>
          </a:stretch>
        </p:blipFill>
        <p:spPr>
          <a:xfrm>
            <a:off x="579179" y="1091421"/>
            <a:ext cx="11308812" cy="5387547"/>
          </a:xfrm>
          <a:prstGeom prst="rect">
            <a:avLst/>
          </a:prstGeom>
        </p:spPr>
      </p:pic>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Experiment Results</a:t>
            </a: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71</a:t>
            </a:fld>
            <a:endParaRPr lang="zh-HK" altLang="en-US" sz="1600" dirty="0">
              <a:solidFill>
                <a:schemeClr val="bg1"/>
              </a:solidFill>
            </a:endParaRPr>
          </a:p>
        </p:txBody>
      </p:sp>
      <p:pic>
        <p:nvPicPr>
          <p:cNvPr id="5" name="图片 4"/>
          <p:cNvPicPr>
            <a:picLocks noChangeAspect="1"/>
          </p:cNvPicPr>
          <p:nvPr/>
        </p:nvPicPr>
        <p:blipFill>
          <a:blip r:embed="rId5"/>
          <a:stretch>
            <a:fillRect/>
          </a:stretch>
        </p:blipFill>
        <p:spPr>
          <a:xfrm>
            <a:off x="1336612" y="1084164"/>
            <a:ext cx="4597989" cy="5399474"/>
          </a:xfrm>
          <a:prstGeom prst="rect">
            <a:avLst/>
          </a:prstGeom>
        </p:spPr>
      </p:pic>
      <p:pic>
        <p:nvPicPr>
          <p:cNvPr id="9" name="图片 8"/>
          <p:cNvPicPr>
            <a:picLocks noChangeAspect="1"/>
          </p:cNvPicPr>
          <p:nvPr/>
        </p:nvPicPr>
        <p:blipFill>
          <a:blip r:embed="rId6"/>
          <a:stretch>
            <a:fillRect/>
          </a:stretch>
        </p:blipFill>
        <p:spPr>
          <a:xfrm>
            <a:off x="6888000" y="845932"/>
            <a:ext cx="4007701" cy="5669610"/>
          </a:xfrm>
          <a:prstGeom prst="rect">
            <a:avLst/>
          </a:prstGeom>
        </p:spPr>
      </p:pic>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Experiment Results</a:t>
            </a: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72</a:t>
            </a:fld>
            <a:endParaRPr lang="zh-HK" altLang="en-US" sz="1600" dirty="0">
              <a:solidFill>
                <a:schemeClr val="bg1"/>
              </a:solidFill>
            </a:endParaRPr>
          </a:p>
        </p:txBody>
      </p:sp>
      <p:pic>
        <p:nvPicPr>
          <p:cNvPr id="11" name="图片 10"/>
          <p:cNvPicPr>
            <a:picLocks noChangeAspect="1"/>
          </p:cNvPicPr>
          <p:nvPr/>
        </p:nvPicPr>
        <p:blipFill>
          <a:blip r:embed="rId5"/>
          <a:stretch>
            <a:fillRect/>
          </a:stretch>
        </p:blipFill>
        <p:spPr>
          <a:xfrm>
            <a:off x="4224000" y="1341000"/>
            <a:ext cx="7811176" cy="4678894"/>
          </a:xfrm>
          <a:prstGeom prst="rect">
            <a:avLst/>
          </a:prstGeom>
        </p:spPr>
      </p:pic>
      <p:pic>
        <p:nvPicPr>
          <p:cNvPr id="3" name="图片 2"/>
          <p:cNvPicPr>
            <a:picLocks noChangeAspect="1"/>
          </p:cNvPicPr>
          <p:nvPr/>
        </p:nvPicPr>
        <p:blipFill>
          <a:blip r:embed="rId6"/>
          <a:stretch>
            <a:fillRect/>
          </a:stretch>
        </p:blipFill>
        <p:spPr>
          <a:xfrm>
            <a:off x="170762" y="2120743"/>
            <a:ext cx="4995722" cy="3166845"/>
          </a:xfrm>
          <a:prstGeom prst="rect">
            <a:avLst/>
          </a:prstGeom>
        </p:spPr>
      </p:pic>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73</a:t>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73</a:t>
            </a:fld>
            <a:endParaRPr lang="zh-HK" altLang="en-US" sz="1600" dirty="0">
              <a:solidFill>
                <a:schemeClr val="bg1"/>
              </a:solidFill>
            </a:endParaRPr>
          </a:p>
        </p:txBody>
      </p:sp>
      <p:pic>
        <p:nvPicPr>
          <p:cNvPr id="24" name="图片 23"/>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67" name="组合 18"/>
          <p:cNvGrpSpPr/>
          <p:nvPr/>
        </p:nvGrpSpPr>
        <p:grpSpPr bwMode="auto">
          <a:xfrm>
            <a:off x="2409457" y="2650330"/>
            <a:ext cx="1505450" cy="1479472"/>
            <a:chOff x="1709739" y="2636838"/>
            <a:chExt cx="1590160" cy="1584325"/>
          </a:xfrm>
          <a:solidFill>
            <a:srgbClr val="044875"/>
          </a:solidFill>
        </p:grpSpPr>
        <p:sp>
          <p:nvSpPr>
            <p:cNvPr id="68"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1"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2"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3"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4"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5"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6"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77" name="文本框 76"/>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p>
        </p:txBody>
      </p:sp>
      <p:grpSp>
        <p:nvGrpSpPr>
          <p:cNvPr id="78" name="组合 77"/>
          <p:cNvGrpSpPr/>
          <p:nvPr>
            <p:custDataLst>
              <p:tags r:id="rId1"/>
            </p:custDataLst>
          </p:nvPr>
        </p:nvGrpSpPr>
        <p:grpSpPr>
          <a:xfrm>
            <a:off x="4523741" y="2047924"/>
            <a:ext cx="5370513" cy="534987"/>
            <a:chOff x="3281952" y="1484784"/>
            <a:chExt cx="5370513" cy="534987"/>
          </a:xfrm>
        </p:grpSpPr>
        <p:grpSp>
          <p:nvGrpSpPr>
            <p:cNvPr id="79" name="组合 78"/>
            <p:cNvGrpSpPr/>
            <p:nvPr/>
          </p:nvGrpSpPr>
          <p:grpSpPr>
            <a:xfrm>
              <a:off x="3943940" y="1484784"/>
              <a:ext cx="4708525" cy="534987"/>
              <a:chOff x="3943940" y="1626760"/>
              <a:chExt cx="4708525" cy="534987"/>
            </a:xfrm>
          </p:grpSpPr>
          <p:sp>
            <p:nvSpPr>
              <p:cNvPr id="83"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4" name="文本框 20"/>
              <p:cNvSpPr txBox="1">
                <a:spLocks noChangeArrowheads="1"/>
              </p:cNvSpPr>
              <p:nvPr>
                <p:custDataLst>
                  <p:tags r:id="rId26"/>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Problem Description</a:t>
                </a:r>
              </a:p>
            </p:txBody>
          </p:sp>
          <p:sp>
            <p:nvSpPr>
              <p:cNvPr id="85" name="矩形 84"/>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3281952" y="1484784"/>
              <a:ext cx="689642" cy="534987"/>
              <a:chOff x="3281952" y="1626760"/>
              <a:chExt cx="689642" cy="534987"/>
            </a:xfrm>
          </p:grpSpPr>
          <p:sp>
            <p:nvSpPr>
              <p:cNvPr id="81" name="矩形 80"/>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2"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8" name="组合 87"/>
          <p:cNvGrpSpPr/>
          <p:nvPr>
            <p:custDataLst>
              <p:tags r:id="rId2"/>
            </p:custDataLst>
          </p:nvPr>
        </p:nvGrpSpPr>
        <p:grpSpPr>
          <a:xfrm>
            <a:off x="4503593" y="3688642"/>
            <a:ext cx="5372100" cy="534987"/>
            <a:chOff x="3261805" y="3188752"/>
            <a:chExt cx="5372100" cy="534987"/>
          </a:xfrm>
        </p:grpSpPr>
        <p:grpSp>
          <p:nvGrpSpPr>
            <p:cNvPr id="91" name="组合 90"/>
            <p:cNvGrpSpPr/>
            <p:nvPr/>
          </p:nvGrpSpPr>
          <p:grpSpPr>
            <a:xfrm>
              <a:off x="3261805" y="3188752"/>
              <a:ext cx="689593" cy="534987"/>
              <a:chOff x="3261805" y="3188752"/>
              <a:chExt cx="689593" cy="534987"/>
            </a:xfrm>
          </p:grpSpPr>
          <p:sp>
            <p:nvSpPr>
              <p:cNvPr id="103" name="矩形 102"/>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4"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95" name="组合 94"/>
            <p:cNvGrpSpPr/>
            <p:nvPr/>
          </p:nvGrpSpPr>
          <p:grpSpPr>
            <a:xfrm>
              <a:off x="3923792" y="3188752"/>
              <a:ext cx="4710113" cy="534987"/>
              <a:chOff x="3923792" y="3188752"/>
              <a:chExt cx="4710113" cy="534987"/>
            </a:xfrm>
          </p:grpSpPr>
          <p:sp>
            <p:nvSpPr>
              <p:cNvPr id="99"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Experiment Results</a:t>
                </a:r>
              </a:p>
            </p:txBody>
          </p:sp>
          <p:sp>
            <p:nvSpPr>
              <p:cNvPr id="100" name="矩形 99"/>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1" name="直接连接符 100"/>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5" name="组合 104"/>
          <p:cNvGrpSpPr/>
          <p:nvPr>
            <p:custDataLst>
              <p:tags r:id="rId3"/>
            </p:custDataLst>
          </p:nvPr>
        </p:nvGrpSpPr>
        <p:grpSpPr>
          <a:xfrm>
            <a:off x="4503593" y="4509001"/>
            <a:ext cx="5372100" cy="534987"/>
            <a:chOff x="3261805" y="4046141"/>
            <a:chExt cx="5372100" cy="534987"/>
          </a:xfrm>
        </p:grpSpPr>
        <p:grpSp>
          <p:nvGrpSpPr>
            <p:cNvPr id="106" name="组合 105"/>
            <p:cNvGrpSpPr/>
            <p:nvPr/>
          </p:nvGrpSpPr>
          <p:grpSpPr>
            <a:xfrm>
              <a:off x="3261805" y="4046141"/>
              <a:ext cx="689447" cy="534987"/>
              <a:chOff x="3261805" y="3969748"/>
              <a:chExt cx="689447" cy="534987"/>
            </a:xfrm>
          </p:grpSpPr>
          <p:sp>
            <p:nvSpPr>
              <p:cNvPr id="115" name="矩形 114"/>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07" name="组合 106"/>
            <p:cNvGrpSpPr/>
            <p:nvPr/>
          </p:nvGrpSpPr>
          <p:grpSpPr>
            <a:xfrm>
              <a:off x="3923792" y="4046141"/>
              <a:ext cx="4710113" cy="534987"/>
              <a:chOff x="3923792" y="3969748"/>
              <a:chExt cx="4710113" cy="534987"/>
            </a:xfrm>
          </p:grpSpPr>
          <p:sp>
            <p:nvSpPr>
              <p:cNvPr id="108"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rPr>
                  <a:t>Conclusion</a:t>
                </a:r>
              </a:p>
            </p:txBody>
          </p:sp>
          <p:sp>
            <p:nvSpPr>
              <p:cNvPr id="112" name="矩形 111"/>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117" name="组合 116"/>
          <p:cNvGrpSpPr/>
          <p:nvPr>
            <p:custDataLst>
              <p:tags r:id="rId4"/>
            </p:custDataLst>
          </p:nvPr>
        </p:nvGrpSpPr>
        <p:grpSpPr>
          <a:xfrm>
            <a:off x="4517645" y="2868283"/>
            <a:ext cx="5370513" cy="534987"/>
            <a:chOff x="3275856" y="2348880"/>
            <a:chExt cx="5370513" cy="534987"/>
          </a:xfrm>
        </p:grpSpPr>
        <p:grpSp>
          <p:nvGrpSpPr>
            <p:cNvPr id="118" name="组合 117"/>
            <p:cNvGrpSpPr/>
            <p:nvPr/>
          </p:nvGrpSpPr>
          <p:grpSpPr>
            <a:xfrm>
              <a:off x="3275856" y="2348880"/>
              <a:ext cx="689474" cy="534987"/>
              <a:chOff x="3275856" y="2407756"/>
              <a:chExt cx="689474" cy="534987"/>
            </a:xfrm>
          </p:grpSpPr>
          <p:sp>
            <p:nvSpPr>
              <p:cNvPr id="124" name="矩形 123"/>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5"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9" name="组合 118"/>
            <p:cNvGrpSpPr/>
            <p:nvPr/>
          </p:nvGrpSpPr>
          <p:grpSpPr>
            <a:xfrm>
              <a:off x="3937844" y="2348880"/>
              <a:ext cx="4708525" cy="534987"/>
              <a:chOff x="3937844" y="2407756"/>
              <a:chExt cx="4708525" cy="534987"/>
            </a:xfrm>
          </p:grpSpPr>
          <p:sp>
            <p:nvSpPr>
              <p:cNvPr id="120"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Method Design</a:t>
                </a:r>
              </a:p>
            </p:txBody>
          </p:sp>
          <p:sp>
            <p:nvSpPr>
              <p:cNvPr id="121" name="矩形 120"/>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22" name="直接连接符 121"/>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3"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 Conclusion</a:t>
            </a: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74</a:t>
            </a:fld>
            <a:endParaRPr lang="zh-HK" altLang="en-US" sz="1600" dirty="0">
              <a:solidFill>
                <a:schemeClr val="bg1"/>
              </a:solidFill>
            </a:endParaRPr>
          </a:p>
        </p:txBody>
      </p:sp>
      <p:sp>
        <p:nvSpPr>
          <p:cNvPr id="2" name="文本框 1"/>
          <p:cNvSpPr txBox="1"/>
          <p:nvPr/>
        </p:nvSpPr>
        <p:spPr>
          <a:xfrm>
            <a:off x="834096" y="1413000"/>
            <a:ext cx="10523805" cy="5746115"/>
          </a:xfrm>
          <a:prstGeom prst="rect">
            <a:avLst/>
          </a:prstGeom>
          <a:noFill/>
        </p:spPr>
        <p:txBody>
          <a:bodyPr wrap="square" rtlCol="0" anchor="t">
            <a:noAutofit/>
          </a:bodyPr>
          <a:lstStyle/>
          <a:p>
            <a:pPr marL="342900" indent="-342900" algn="just" fontAlgn="auto">
              <a:lnSpc>
                <a:spcPct val="150000"/>
              </a:lnSpc>
              <a:buFont typeface="Wingdings" panose="05000000000000000000" charset="0"/>
              <a:buChar char="Ø"/>
            </a:pPr>
            <a:r>
              <a:rPr lang="en-US" altLang="zh-CN" sz="2400" dirty="0" err="1"/>
              <a:t>TPIENet</a:t>
            </a:r>
            <a:r>
              <a:rPr lang="en-US" altLang="zh-CN" sz="2400" dirty="0"/>
              <a:t> integrates governing differential equations as physical priors into an evidential network. </a:t>
            </a:r>
          </a:p>
          <a:p>
            <a:pPr marL="342900" indent="-342900" algn="just" fontAlgn="auto">
              <a:lnSpc>
                <a:spcPct val="150000"/>
              </a:lnSpc>
              <a:buFont typeface="Wingdings" panose="05000000000000000000" charset="0"/>
              <a:buChar char="Ø"/>
            </a:pPr>
            <a:r>
              <a:rPr lang="en-US" altLang="zh-CN" sz="2400" dirty="0" err="1"/>
              <a:t>TPIENet</a:t>
            </a:r>
            <a:r>
              <a:rPr lang="en-US" altLang="zh-CN" sz="2400" dirty="0"/>
              <a:t> quantifies data and model uncertainty through single-pass deep evidential regression. </a:t>
            </a:r>
          </a:p>
          <a:p>
            <a:pPr marL="342900" indent="-342900" algn="just" fontAlgn="auto">
              <a:lnSpc>
                <a:spcPct val="150000"/>
              </a:lnSpc>
              <a:buFont typeface="Wingdings" panose="05000000000000000000" charset="0"/>
              <a:buChar char="Ø"/>
            </a:pPr>
            <a:r>
              <a:rPr lang="en-US" altLang="zh-CN" sz="2400" dirty="0" err="1"/>
              <a:t>TPIENet</a:t>
            </a:r>
            <a:r>
              <a:rPr lang="en-US" altLang="zh-CN" sz="2400" dirty="0"/>
              <a:t> enhances predictive accuracy and robustness in nonlinear dynamic systems, even when governing equations contain unknown variables.</a:t>
            </a:r>
            <a:endParaRPr lang="en-US" altLang="zh-CN" sz="2400" dirty="0">
              <a:latin typeface="Times New Roman" panose="02020603050405020304" pitchFamily="18" charset="0"/>
              <a:cs typeface="Times New Roman" panose="02020603050405020304" pitchFamily="18" charset="0"/>
              <a:sym typeface="+mn-ea"/>
            </a:endParaRPr>
          </a:p>
          <a:p>
            <a:pPr indent="457200" algn="just" fontAlgn="auto">
              <a:lnSpc>
                <a:spcPct val="150000"/>
              </a:lnSpc>
            </a:pPr>
            <a:endParaRPr lang="en-US" altLang="zh-CN" sz="2400" dirty="0">
              <a:latin typeface="Times New Roman" panose="02020603050405020304" pitchFamily="18" charset="0"/>
              <a:cs typeface="Times New Roman" panose="02020603050405020304" pitchFamily="18" charset="0"/>
              <a:sym typeface="+mn-ea"/>
            </a:endParaRPr>
          </a:p>
          <a:p>
            <a:pPr indent="457200" fontAlgn="auto">
              <a:lnSpc>
                <a:spcPct val="150000"/>
              </a:lnSpc>
            </a:pPr>
            <a:endParaRPr lang="en-US" altLang="zh-CN" sz="2400" dirty="0">
              <a:latin typeface="Times New Roman" panose="02020603050405020304" pitchFamily="18" charset="0"/>
              <a:cs typeface="Times New Roman" panose="02020603050405020304" pitchFamily="18" charset="0"/>
              <a:sym typeface="+mn-ea"/>
            </a:endParaRP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080" y="1967574"/>
            <a:ext cx="12186920" cy="2367915"/>
            <a:chOff x="1525913" y="1960275"/>
            <a:chExt cx="9160220" cy="2278757"/>
          </a:xfrm>
        </p:grpSpPr>
        <p:sp>
          <p:nvSpPr>
            <p:cNvPr id="8" name="矩形 7"/>
            <p:cNvSpPr/>
            <p:nvPr/>
          </p:nvSpPr>
          <p:spPr>
            <a:xfrm>
              <a:off x="1525913" y="1960275"/>
              <a:ext cx="9160220" cy="2278757"/>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Arial" panose="020B0604020202020204" pitchFamily="34" charset="0"/>
              </a:endParaRPr>
            </a:p>
          </p:txBody>
        </p:sp>
        <p:sp>
          <p:nvSpPr>
            <p:cNvPr id="9" name="文本框 8"/>
            <p:cNvSpPr txBox="1"/>
            <p:nvPr/>
          </p:nvSpPr>
          <p:spPr>
            <a:xfrm>
              <a:off x="2081200" y="2154484"/>
              <a:ext cx="8233103" cy="1256022"/>
            </a:xfrm>
            <a:prstGeom prst="rect">
              <a:avLst/>
            </a:prstGeom>
            <a:noFill/>
          </p:spPr>
          <p:txBody>
            <a:bodyPr wrap="square" rtlCol="0" anchor="ctr">
              <a:spAutoFit/>
            </a:bodyPr>
            <a:lstStyle/>
            <a:p>
              <a:pPr algn="ctr">
                <a:lnSpc>
                  <a:spcPct val="150000"/>
                </a:lnSpc>
              </a:pPr>
              <a:r>
                <a:rPr lang="en-US" altLang="zh-CN" sz="2800" b="1" dirty="0">
                  <a:solidFill>
                    <a:schemeClr val="bg1"/>
                  </a:solidFill>
                  <a:ea typeface="等线" panose="02010600030101010101" charset="-122"/>
                  <a:cs typeface="Arial" panose="020B0604020202020204" pitchFamily="34" charset="0"/>
                </a:rPr>
                <a:t>Physics-Informed Passive Motion Paradigm for</a:t>
              </a:r>
            </a:p>
            <a:p>
              <a:pPr algn="ctr">
                <a:lnSpc>
                  <a:spcPct val="150000"/>
                </a:lnSpc>
              </a:pPr>
              <a:r>
                <a:rPr lang="en-US" altLang="zh-CN" sz="2800" b="1" dirty="0">
                  <a:solidFill>
                    <a:schemeClr val="bg1"/>
                  </a:solidFill>
                  <a:ea typeface="等线" panose="02010600030101010101" charset="-122"/>
                  <a:cs typeface="Arial" panose="020B0604020202020204" pitchFamily="34" charset="0"/>
                </a:rPr>
                <a:t>Parallel Robots: A High-Precision Motor-Primitives Framework</a:t>
              </a:r>
            </a:p>
          </p:txBody>
        </p:sp>
      </p:grpSp>
      <p:sp>
        <p:nvSpPr>
          <p:cNvPr id="2" name="文本框 1"/>
          <p:cNvSpPr txBox="1"/>
          <p:nvPr/>
        </p:nvSpPr>
        <p:spPr bwMode="auto">
          <a:xfrm>
            <a:off x="351876" y="165152"/>
            <a:ext cx="2054225" cy="645160"/>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等线 Light" panose="02010600030101010101" charset="-122"/>
                <a:cs typeface="Times New Roman" panose="02020603050405020304" pitchFamily="18" charset="0"/>
              </a:rPr>
              <a:t>Paper 5</a:t>
            </a: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75</a:t>
            </a:fld>
            <a:endParaRPr lang="zh-HK" altLang="en-US" sz="1600" dirty="0">
              <a:solidFill>
                <a:schemeClr val="bg1"/>
              </a:solidFill>
            </a:endParaRPr>
          </a:p>
        </p:txBody>
      </p:sp>
      <p:pic>
        <p:nvPicPr>
          <p:cNvPr id="15" name="图片 14"/>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
        <p:nvSpPr>
          <p:cNvPr id="7" name="文本框 6"/>
          <p:cNvSpPr txBox="1"/>
          <p:nvPr/>
        </p:nvSpPr>
        <p:spPr>
          <a:xfrm>
            <a:off x="351876" y="4596014"/>
            <a:ext cx="11648124" cy="368300"/>
          </a:xfrm>
          <a:prstGeom prst="rect">
            <a:avLst/>
          </a:prstGeom>
          <a:noFill/>
        </p:spPr>
        <p:txBody>
          <a:bodyPr wrap="square" rtlCol="0">
            <a:spAutoFit/>
          </a:bodyPr>
          <a:lstStyle/>
          <a:p>
            <a:r>
              <a:rPr lang="en-US" altLang="zh-CN" b="1" dirty="0">
                <a:cs typeface="Arial" panose="020B0604020202020204" pitchFamily="34" charset="0"/>
              </a:rPr>
              <a:t>Publish Journal: </a:t>
            </a:r>
            <a:r>
              <a:rPr lang="en-US" altLang="zh-CN" sz="1800" dirty="0">
                <a:solidFill>
                  <a:srgbClr val="000000"/>
                </a:solidFill>
                <a:effectLst/>
              </a:rPr>
              <a:t>IEEE ROBOTICS AND AUTOMATION LETTERS</a:t>
            </a:r>
            <a:endParaRPr lang="en-US" altLang="zh-CN" dirty="0">
              <a:cs typeface="Arial" panose="020B0604020202020204" pitchFamily="34" charset="0"/>
            </a:endParaRPr>
          </a:p>
        </p:txBody>
      </p:sp>
      <p:sp>
        <p:nvSpPr>
          <p:cNvPr id="11" name="文本框 10"/>
          <p:cNvSpPr txBox="1"/>
          <p:nvPr/>
        </p:nvSpPr>
        <p:spPr>
          <a:xfrm>
            <a:off x="351876" y="5100204"/>
            <a:ext cx="5831840" cy="368300"/>
          </a:xfrm>
          <a:prstGeom prst="rect">
            <a:avLst/>
          </a:prstGeom>
          <a:noFill/>
        </p:spPr>
        <p:txBody>
          <a:bodyPr wrap="square" rtlCol="0">
            <a:spAutoFit/>
          </a:bodyPr>
          <a:lstStyle/>
          <a:p>
            <a:r>
              <a:rPr lang="en-US" altLang="zh-CN" b="1" dirty="0">
                <a:cs typeface="Arial" panose="020B0604020202020204" pitchFamily="34" charset="0"/>
              </a:rPr>
              <a:t>Published Time:</a:t>
            </a:r>
            <a:r>
              <a:rPr lang="en-US" altLang="zh-CN" dirty="0">
                <a:cs typeface="Arial" panose="020B0604020202020204" pitchFamily="34" charset="0"/>
              </a:rPr>
              <a:t> 2025</a:t>
            </a:r>
          </a:p>
        </p:txBody>
      </p:sp>
      <p:sp>
        <p:nvSpPr>
          <p:cNvPr id="5" name="文本框 4"/>
          <p:cNvSpPr txBox="1"/>
          <p:nvPr/>
        </p:nvSpPr>
        <p:spPr>
          <a:xfrm>
            <a:off x="635" y="3933190"/>
            <a:ext cx="11922760" cy="483235"/>
          </a:xfrm>
          <a:prstGeom prst="rect">
            <a:avLst/>
          </a:prstGeom>
          <a:noFill/>
        </p:spPr>
        <p:txBody>
          <a:bodyPr wrap="square" rtlCol="0">
            <a:noAutofit/>
          </a:bodyPr>
          <a:lstStyle/>
          <a:p>
            <a:r>
              <a:rPr lang="en-US" altLang="zh-CN" dirty="0">
                <a:solidFill>
                  <a:schemeClr val="bg1"/>
                </a:solidFill>
                <a:cs typeface="Arial" panose="020B0604020202020204" pitchFamily="34" charset="0"/>
              </a:rPr>
              <a:t>Fuli Wang, </a:t>
            </a:r>
            <a:r>
              <a:rPr lang="en-US" altLang="zh-CN" dirty="0" err="1">
                <a:solidFill>
                  <a:schemeClr val="bg1"/>
                </a:solidFill>
                <a:cs typeface="Arial" panose="020B0604020202020204" pitchFamily="34" charset="0"/>
              </a:rPr>
              <a:t>Fazair</a:t>
            </a:r>
            <a:r>
              <a:rPr lang="en-US" altLang="zh-CN" dirty="0">
                <a:solidFill>
                  <a:schemeClr val="bg1"/>
                </a:solidFill>
                <a:cs typeface="Arial" panose="020B0604020202020204" pitchFamily="34" charset="0"/>
              </a:rPr>
              <a:t> Nizar Siraj, </a:t>
            </a:r>
            <a:r>
              <a:rPr lang="en-US" altLang="zh-CN" dirty="0" err="1">
                <a:solidFill>
                  <a:schemeClr val="bg1"/>
                </a:solidFill>
                <a:cs typeface="Arial" panose="020B0604020202020204" pitchFamily="34" charset="0"/>
              </a:rPr>
              <a:t>Windo</a:t>
            </a:r>
            <a:r>
              <a:rPr lang="en-US" altLang="zh-CN" dirty="0">
                <a:solidFill>
                  <a:schemeClr val="bg1"/>
                </a:solidFill>
                <a:cs typeface="Arial" panose="020B0604020202020204" pitchFamily="34" charset="0"/>
              </a:rPr>
              <a:t> </a:t>
            </a:r>
            <a:r>
              <a:rPr lang="en-US" altLang="zh-CN" dirty="0" err="1">
                <a:solidFill>
                  <a:schemeClr val="bg1"/>
                </a:solidFill>
                <a:cs typeface="Arial" panose="020B0604020202020204" pitchFamily="34" charset="0"/>
              </a:rPr>
              <a:t>Hutabarat</a:t>
            </a:r>
            <a:r>
              <a:rPr lang="en-US" altLang="zh-CN" dirty="0">
                <a:solidFill>
                  <a:schemeClr val="bg1"/>
                </a:solidFill>
                <a:cs typeface="Arial" panose="020B0604020202020204" pitchFamily="34" charset="0"/>
              </a:rPr>
              <a:t>, and Ashutosh Tiwari</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31" name="文本框 30"/>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26"/>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rPr>
                  <a:t>Problem Description</a:t>
                </a: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sym typeface="+mn-ea"/>
                  </a:rPr>
                  <a:t>Experiment Results</a:t>
                </a: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sym typeface="+mn-ea"/>
                  </a:rPr>
                  <a:t>Method Design</a:t>
                </a: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76</a:t>
            </a:fld>
            <a:endParaRPr lang="zh-HK" altLang="en-US" sz="1600" dirty="0">
              <a:solidFill>
                <a:schemeClr val="bg1"/>
              </a:solidFill>
            </a:endParaRPr>
          </a:p>
        </p:txBody>
      </p:sp>
      <p:pic>
        <p:nvPicPr>
          <p:cNvPr id="25" name="图片 24"/>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77</a:t>
            </a:fld>
            <a:endParaRPr lang="zh-HK" altLang="en-US" sz="1600" dirty="0">
              <a:solidFill>
                <a:schemeClr val="bg1"/>
              </a:solidFill>
            </a:endParaRPr>
          </a:p>
        </p:txBody>
      </p:sp>
      <p:pic>
        <p:nvPicPr>
          <p:cNvPr id="25" name="图片 24"/>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96" name="组合 18"/>
          <p:cNvGrpSpPr/>
          <p:nvPr/>
        </p:nvGrpSpPr>
        <p:grpSpPr bwMode="auto">
          <a:xfrm>
            <a:off x="2409457" y="2650330"/>
            <a:ext cx="1505450" cy="1479472"/>
            <a:chOff x="1709739" y="2636838"/>
            <a:chExt cx="1590160" cy="1584325"/>
          </a:xfrm>
          <a:solidFill>
            <a:srgbClr val="044875"/>
          </a:solidFill>
        </p:grpSpPr>
        <p:sp>
          <p:nvSpPr>
            <p:cNvPr id="497"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98"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99"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0"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1"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2"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3"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4"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5"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506" name="文本框 505"/>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p>
        </p:txBody>
      </p:sp>
      <p:grpSp>
        <p:nvGrpSpPr>
          <p:cNvPr id="507" name="组合 506"/>
          <p:cNvGrpSpPr/>
          <p:nvPr>
            <p:custDataLst>
              <p:tags r:id="rId1"/>
            </p:custDataLst>
          </p:nvPr>
        </p:nvGrpSpPr>
        <p:grpSpPr>
          <a:xfrm>
            <a:off x="4523741" y="2047924"/>
            <a:ext cx="5370513" cy="534987"/>
            <a:chOff x="3281952" y="1484784"/>
            <a:chExt cx="5370513" cy="534987"/>
          </a:xfrm>
        </p:grpSpPr>
        <p:grpSp>
          <p:nvGrpSpPr>
            <p:cNvPr id="508" name="组合 507"/>
            <p:cNvGrpSpPr/>
            <p:nvPr/>
          </p:nvGrpSpPr>
          <p:grpSpPr>
            <a:xfrm>
              <a:off x="3943940" y="1484784"/>
              <a:ext cx="4708525" cy="534987"/>
              <a:chOff x="3943940" y="1626760"/>
              <a:chExt cx="4708525" cy="534987"/>
            </a:xfrm>
          </p:grpSpPr>
          <p:sp>
            <p:nvSpPr>
              <p:cNvPr id="512"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13" name="文本框 20"/>
              <p:cNvSpPr txBox="1">
                <a:spLocks noChangeArrowheads="1"/>
              </p:cNvSpPr>
              <p:nvPr>
                <p:custDataLst>
                  <p:tags r:id="rId26"/>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rPr>
                  <a:t>Problem Description</a:t>
                </a:r>
              </a:p>
            </p:txBody>
          </p:sp>
          <p:sp>
            <p:nvSpPr>
              <p:cNvPr id="514" name="矩形 513"/>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15" name="直接连接符 514"/>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09" name="组合 508"/>
            <p:cNvGrpSpPr/>
            <p:nvPr/>
          </p:nvGrpSpPr>
          <p:grpSpPr>
            <a:xfrm>
              <a:off x="3281952" y="1484784"/>
              <a:ext cx="689642" cy="534987"/>
              <a:chOff x="3281952" y="1626760"/>
              <a:chExt cx="689642" cy="534987"/>
            </a:xfrm>
          </p:grpSpPr>
          <p:sp>
            <p:nvSpPr>
              <p:cNvPr id="510" name="矩形 509"/>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1"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516" name="组合 515"/>
          <p:cNvGrpSpPr/>
          <p:nvPr>
            <p:custDataLst>
              <p:tags r:id="rId2"/>
            </p:custDataLst>
          </p:nvPr>
        </p:nvGrpSpPr>
        <p:grpSpPr>
          <a:xfrm>
            <a:off x="4503593" y="3688642"/>
            <a:ext cx="5372100" cy="534987"/>
            <a:chOff x="3261805" y="3188752"/>
            <a:chExt cx="5372100" cy="534987"/>
          </a:xfrm>
        </p:grpSpPr>
        <p:grpSp>
          <p:nvGrpSpPr>
            <p:cNvPr id="517" name="组合 516"/>
            <p:cNvGrpSpPr/>
            <p:nvPr/>
          </p:nvGrpSpPr>
          <p:grpSpPr>
            <a:xfrm>
              <a:off x="3261805" y="3188752"/>
              <a:ext cx="689593" cy="534987"/>
              <a:chOff x="3261805" y="3188752"/>
              <a:chExt cx="689593" cy="534987"/>
            </a:xfrm>
          </p:grpSpPr>
          <p:sp>
            <p:nvSpPr>
              <p:cNvPr id="523" name="矩形 522"/>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4"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518" name="组合 517"/>
            <p:cNvGrpSpPr/>
            <p:nvPr/>
          </p:nvGrpSpPr>
          <p:grpSpPr>
            <a:xfrm>
              <a:off x="3923792" y="3188752"/>
              <a:ext cx="4710113" cy="534987"/>
              <a:chOff x="3923792" y="3188752"/>
              <a:chExt cx="4710113" cy="534987"/>
            </a:xfrm>
          </p:grpSpPr>
          <p:sp>
            <p:nvSpPr>
              <p:cNvPr id="519"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Experiment Results</a:t>
                </a:r>
              </a:p>
            </p:txBody>
          </p:sp>
          <p:sp>
            <p:nvSpPr>
              <p:cNvPr id="520" name="矩形 519"/>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1" name="直接连接符 520"/>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2"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25" name="组合 524"/>
          <p:cNvGrpSpPr/>
          <p:nvPr>
            <p:custDataLst>
              <p:tags r:id="rId3"/>
            </p:custDataLst>
          </p:nvPr>
        </p:nvGrpSpPr>
        <p:grpSpPr>
          <a:xfrm>
            <a:off x="4503593" y="4509001"/>
            <a:ext cx="5372100" cy="534987"/>
            <a:chOff x="3261805" y="4046141"/>
            <a:chExt cx="5372100" cy="534987"/>
          </a:xfrm>
        </p:grpSpPr>
        <p:grpSp>
          <p:nvGrpSpPr>
            <p:cNvPr id="526" name="组合 525"/>
            <p:cNvGrpSpPr/>
            <p:nvPr/>
          </p:nvGrpSpPr>
          <p:grpSpPr>
            <a:xfrm>
              <a:off x="3261805" y="4046141"/>
              <a:ext cx="689447" cy="534987"/>
              <a:chOff x="3261805" y="3969748"/>
              <a:chExt cx="689447" cy="534987"/>
            </a:xfrm>
          </p:grpSpPr>
          <p:sp>
            <p:nvSpPr>
              <p:cNvPr id="532" name="矩形 531"/>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3"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527" name="组合 526"/>
            <p:cNvGrpSpPr/>
            <p:nvPr/>
          </p:nvGrpSpPr>
          <p:grpSpPr>
            <a:xfrm>
              <a:off x="3923792" y="4046141"/>
              <a:ext cx="4710113" cy="534987"/>
              <a:chOff x="3923792" y="3969748"/>
              <a:chExt cx="4710113" cy="534987"/>
            </a:xfrm>
          </p:grpSpPr>
          <p:sp>
            <p:nvSpPr>
              <p:cNvPr id="528"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Conclusion</a:t>
                </a:r>
              </a:p>
            </p:txBody>
          </p:sp>
          <p:sp>
            <p:nvSpPr>
              <p:cNvPr id="529" name="矩形 528"/>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0" name="直接连接符 529"/>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34" name="组合 533"/>
          <p:cNvGrpSpPr/>
          <p:nvPr>
            <p:custDataLst>
              <p:tags r:id="rId4"/>
            </p:custDataLst>
          </p:nvPr>
        </p:nvGrpSpPr>
        <p:grpSpPr>
          <a:xfrm>
            <a:off x="4517645" y="2868283"/>
            <a:ext cx="5370513" cy="534987"/>
            <a:chOff x="3275856" y="2348880"/>
            <a:chExt cx="5370513" cy="534987"/>
          </a:xfrm>
        </p:grpSpPr>
        <p:grpSp>
          <p:nvGrpSpPr>
            <p:cNvPr id="535" name="组合 534"/>
            <p:cNvGrpSpPr/>
            <p:nvPr/>
          </p:nvGrpSpPr>
          <p:grpSpPr>
            <a:xfrm>
              <a:off x="3275856" y="2348880"/>
              <a:ext cx="689474" cy="534987"/>
              <a:chOff x="3275856" y="2407756"/>
              <a:chExt cx="689474" cy="534987"/>
            </a:xfrm>
          </p:grpSpPr>
          <p:sp>
            <p:nvSpPr>
              <p:cNvPr id="541" name="矩形 540"/>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2"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536" name="组合 535"/>
            <p:cNvGrpSpPr/>
            <p:nvPr/>
          </p:nvGrpSpPr>
          <p:grpSpPr>
            <a:xfrm>
              <a:off x="3937844" y="2348880"/>
              <a:ext cx="4708525" cy="534987"/>
              <a:chOff x="3937844" y="2407756"/>
              <a:chExt cx="4708525" cy="534987"/>
            </a:xfrm>
          </p:grpSpPr>
          <p:sp>
            <p:nvSpPr>
              <p:cNvPr id="537"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Method Design</a:t>
                </a:r>
              </a:p>
            </p:txBody>
          </p:sp>
          <p:sp>
            <p:nvSpPr>
              <p:cNvPr id="538" name="矩形 537"/>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9" name="直接连接符 538"/>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40"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Problem Description </a:t>
            </a: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78</a:t>
            </a:fld>
            <a:endParaRPr lang="zh-HK" altLang="en-US" sz="1600" dirty="0">
              <a:solidFill>
                <a:schemeClr val="bg1"/>
              </a:solidFill>
            </a:endParaRPr>
          </a:p>
        </p:txBody>
      </p:sp>
      <p:sp>
        <p:nvSpPr>
          <p:cNvPr id="2" name="文本框 1"/>
          <p:cNvSpPr txBox="1"/>
          <p:nvPr/>
        </p:nvSpPr>
        <p:spPr>
          <a:xfrm>
            <a:off x="336000" y="1122901"/>
            <a:ext cx="11938000" cy="2480310"/>
          </a:xfrm>
          <a:prstGeom prst="rect">
            <a:avLst/>
          </a:prstGeom>
          <a:noFill/>
        </p:spPr>
        <p:txBody>
          <a:bodyPr wrap="square" rtlCol="0">
            <a:noAutofit/>
          </a:bodyPr>
          <a:lstStyle/>
          <a:p>
            <a:pPr marL="285750" indent="-285750" fontAlgn="auto">
              <a:lnSpc>
                <a:spcPct val="150000"/>
              </a:lnSpc>
              <a:buFont typeface="Wingdings" panose="05000000000000000000" charset="0"/>
              <a:buChar char="Ø"/>
            </a:pPr>
            <a:r>
              <a:rPr lang="en-US" altLang="zh-CN" sz="2400" dirty="0"/>
              <a:t>Parallel robots face challenges in motion generation due to nonlinear, over-constrained kinematics. Conventional numerical or ANN-based methods often lack physical interpretability and suffer from numerical instability or poor generalization. </a:t>
            </a:r>
          </a:p>
          <a:p>
            <a:pPr marL="285750" indent="-285750" fontAlgn="auto">
              <a:lnSpc>
                <a:spcPct val="150000"/>
              </a:lnSpc>
              <a:buFont typeface="Wingdings" panose="05000000000000000000" charset="0"/>
              <a:buChar char="Ø"/>
            </a:pPr>
            <a:r>
              <a:rPr lang="en-US" altLang="zh-CN" sz="2400" dirty="0"/>
              <a:t>The study proposes a high-precision physics-informed neural network (PINN) within the Passive Motion Paradigm (PMP) to ensure physical consistency and robust control.</a:t>
            </a:r>
            <a:endParaRPr lang="en-US" altLang="zh-CN" sz="2400"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79</a:t>
            </a:fld>
            <a:endParaRPr lang="zh-HK" altLang="en-US" sz="1600" dirty="0">
              <a:solidFill>
                <a:schemeClr val="bg1"/>
              </a:solidFill>
            </a:endParaRPr>
          </a:p>
        </p:txBody>
      </p:sp>
      <p:pic>
        <p:nvPicPr>
          <p:cNvPr id="7" name="图片 6"/>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9"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3"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6"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7"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8"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9"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0"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1"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2"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73" name="文本框 72"/>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p>
        </p:txBody>
      </p:sp>
      <p:grpSp>
        <p:nvGrpSpPr>
          <p:cNvPr id="74" name="组合 73"/>
          <p:cNvGrpSpPr/>
          <p:nvPr>
            <p:custDataLst>
              <p:tags r:id="rId1"/>
            </p:custDataLst>
          </p:nvPr>
        </p:nvGrpSpPr>
        <p:grpSpPr>
          <a:xfrm>
            <a:off x="4523741" y="2047924"/>
            <a:ext cx="5370513" cy="534987"/>
            <a:chOff x="3281952" y="1484784"/>
            <a:chExt cx="5370513" cy="534987"/>
          </a:xfrm>
        </p:grpSpPr>
        <p:grpSp>
          <p:nvGrpSpPr>
            <p:cNvPr id="75" name="组合 74"/>
            <p:cNvGrpSpPr/>
            <p:nvPr/>
          </p:nvGrpSpPr>
          <p:grpSpPr>
            <a:xfrm>
              <a:off x="3943940" y="1484784"/>
              <a:ext cx="4708525" cy="534987"/>
              <a:chOff x="3943940" y="1626760"/>
              <a:chExt cx="4708525" cy="534987"/>
            </a:xfrm>
          </p:grpSpPr>
          <p:sp>
            <p:nvSpPr>
              <p:cNvPr id="7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0" name="文本框 20"/>
              <p:cNvSpPr txBox="1">
                <a:spLocks noChangeArrowheads="1"/>
              </p:cNvSpPr>
              <p:nvPr>
                <p:custDataLst>
                  <p:tags r:id="rId26"/>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Problem Description</a:t>
                </a:r>
              </a:p>
            </p:txBody>
          </p:sp>
          <p:sp>
            <p:nvSpPr>
              <p:cNvPr id="81" name="矩形 8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2" name="直接连接符 8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a:off x="3281952" y="1484784"/>
              <a:ext cx="689642" cy="534987"/>
              <a:chOff x="3281952" y="1626760"/>
              <a:chExt cx="689642" cy="534987"/>
            </a:xfrm>
          </p:grpSpPr>
          <p:sp>
            <p:nvSpPr>
              <p:cNvPr id="77" name="矩形 76"/>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8"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3" name="组合 82"/>
          <p:cNvGrpSpPr/>
          <p:nvPr>
            <p:custDataLst>
              <p:tags r:id="rId2"/>
            </p:custDataLst>
          </p:nvPr>
        </p:nvGrpSpPr>
        <p:grpSpPr>
          <a:xfrm>
            <a:off x="4503593" y="3688642"/>
            <a:ext cx="5372100" cy="534987"/>
            <a:chOff x="3261805" y="3188752"/>
            <a:chExt cx="5372100" cy="534987"/>
          </a:xfrm>
        </p:grpSpPr>
        <p:grpSp>
          <p:nvGrpSpPr>
            <p:cNvPr id="84" name="组合 83"/>
            <p:cNvGrpSpPr/>
            <p:nvPr/>
          </p:nvGrpSpPr>
          <p:grpSpPr>
            <a:xfrm>
              <a:off x="3261805" y="3188752"/>
              <a:ext cx="689593" cy="534987"/>
              <a:chOff x="3261805" y="3188752"/>
              <a:chExt cx="689593" cy="534987"/>
            </a:xfrm>
          </p:grpSpPr>
          <p:sp>
            <p:nvSpPr>
              <p:cNvPr id="100" name="矩形 99"/>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1"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85" name="组合 84"/>
            <p:cNvGrpSpPr/>
            <p:nvPr/>
          </p:nvGrpSpPr>
          <p:grpSpPr>
            <a:xfrm>
              <a:off x="3923792" y="3188752"/>
              <a:ext cx="4710113" cy="534987"/>
              <a:chOff x="3923792" y="3188752"/>
              <a:chExt cx="4710113" cy="534987"/>
            </a:xfrm>
          </p:grpSpPr>
          <p:sp>
            <p:nvSpPr>
              <p:cNvPr id="87"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Experiment Results</a:t>
                </a:r>
              </a:p>
            </p:txBody>
          </p:sp>
          <p:sp>
            <p:nvSpPr>
              <p:cNvPr id="91" name="矩形 90"/>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5" name="直接连接符 94"/>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9"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2" name="组合 101"/>
          <p:cNvGrpSpPr/>
          <p:nvPr>
            <p:custDataLst>
              <p:tags r:id="rId3"/>
            </p:custDataLst>
          </p:nvPr>
        </p:nvGrpSpPr>
        <p:grpSpPr>
          <a:xfrm>
            <a:off x="4503593" y="4509001"/>
            <a:ext cx="5372100" cy="534987"/>
            <a:chOff x="3261805" y="4046141"/>
            <a:chExt cx="5372100" cy="534987"/>
          </a:xfrm>
        </p:grpSpPr>
        <p:grpSp>
          <p:nvGrpSpPr>
            <p:cNvPr id="103" name="组合 102"/>
            <p:cNvGrpSpPr/>
            <p:nvPr/>
          </p:nvGrpSpPr>
          <p:grpSpPr>
            <a:xfrm>
              <a:off x="3261805" y="4046141"/>
              <a:ext cx="689447" cy="534987"/>
              <a:chOff x="3261805" y="3969748"/>
              <a:chExt cx="689447" cy="534987"/>
            </a:xfrm>
          </p:grpSpPr>
          <p:sp>
            <p:nvSpPr>
              <p:cNvPr id="109" name="矩形 10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4" name="组合 103"/>
            <p:cNvGrpSpPr/>
            <p:nvPr/>
          </p:nvGrpSpPr>
          <p:grpSpPr>
            <a:xfrm>
              <a:off x="3923792" y="4046141"/>
              <a:ext cx="4710113" cy="534987"/>
              <a:chOff x="3923792" y="3969748"/>
              <a:chExt cx="4710113" cy="534987"/>
            </a:xfrm>
          </p:grpSpPr>
          <p:sp>
            <p:nvSpPr>
              <p:cNvPr id="105"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Conclusion</a:t>
                </a:r>
              </a:p>
            </p:txBody>
          </p:sp>
          <p:sp>
            <p:nvSpPr>
              <p:cNvPr id="106" name="矩形 105"/>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7" name="直接连接符 106"/>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11" name="组合 110"/>
          <p:cNvGrpSpPr/>
          <p:nvPr>
            <p:custDataLst>
              <p:tags r:id="rId4"/>
            </p:custDataLst>
          </p:nvPr>
        </p:nvGrpSpPr>
        <p:grpSpPr>
          <a:xfrm>
            <a:off x="4517645" y="2868283"/>
            <a:ext cx="5370513" cy="534987"/>
            <a:chOff x="3275856" y="2348880"/>
            <a:chExt cx="5370513" cy="534987"/>
          </a:xfrm>
        </p:grpSpPr>
        <p:grpSp>
          <p:nvGrpSpPr>
            <p:cNvPr id="112" name="组合 111"/>
            <p:cNvGrpSpPr/>
            <p:nvPr/>
          </p:nvGrpSpPr>
          <p:grpSpPr>
            <a:xfrm>
              <a:off x="3275856" y="2348880"/>
              <a:ext cx="689474" cy="534987"/>
              <a:chOff x="3275856" y="2407756"/>
              <a:chExt cx="689474" cy="534987"/>
            </a:xfrm>
          </p:grpSpPr>
          <p:sp>
            <p:nvSpPr>
              <p:cNvPr id="118" name="矩形 117"/>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9"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13" name="组合 112"/>
            <p:cNvGrpSpPr/>
            <p:nvPr/>
          </p:nvGrpSpPr>
          <p:grpSpPr>
            <a:xfrm>
              <a:off x="3937844" y="2348880"/>
              <a:ext cx="4708525" cy="534987"/>
              <a:chOff x="3937844" y="2407756"/>
              <a:chExt cx="4708525" cy="534987"/>
            </a:xfrm>
          </p:grpSpPr>
          <p:sp>
            <p:nvSpPr>
              <p:cNvPr id="114"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sym typeface="+mn-ea"/>
                  </a:rPr>
                  <a:t>Method Design</a:t>
                </a:r>
              </a:p>
            </p:txBody>
          </p:sp>
          <p:sp>
            <p:nvSpPr>
              <p:cNvPr id="115" name="矩形 114"/>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6" name="直接连接符 115"/>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6539897"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a:t>
            </a:fld>
            <a:endParaRPr lang="zh-HK" altLang="en-US" sz="1600" dirty="0">
              <a:solidFill>
                <a:schemeClr val="bg1"/>
              </a:solidFill>
            </a:endParaRPr>
          </a:p>
        </p:txBody>
      </p:sp>
      <p:sp>
        <p:nvSpPr>
          <p:cNvPr id="2" name="文本框 1"/>
          <p:cNvSpPr txBox="1"/>
          <p:nvPr/>
        </p:nvSpPr>
        <p:spPr>
          <a:xfrm>
            <a:off x="36195" y="813435"/>
            <a:ext cx="12000230" cy="5746115"/>
          </a:xfrm>
          <a:prstGeom prst="rect">
            <a:avLst/>
          </a:prstGeom>
          <a:noFill/>
        </p:spPr>
        <p:txBody>
          <a:bodyPr wrap="square" rtlCol="0" anchor="t">
            <a:noAutofit/>
          </a:bodyPr>
          <a:lstStyle/>
          <a:p>
            <a:pPr marL="342900" indent="-342900" algn="just" fontAlgn="auto">
              <a:lnSpc>
                <a:spcPct val="150000"/>
              </a:lnSpc>
              <a:buFont typeface="Wingdings" panose="05000000000000000000" charset="0"/>
              <a:buChar char="Ø"/>
            </a:pPr>
            <a:r>
              <a:rPr lang="en-US" altLang="zh-CN" sz="2400" dirty="0">
                <a:latin typeface="Times New Roman" panose="02020603050405020304" pitchFamily="18" charset="0"/>
                <a:cs typeface="Times New Roman" panose="02020603050405020304" pitchFamily="18" charset="0"/>
                <a:sym typeface="+mn-ea"/>
              </a:rPr>
              <a:t>T/S-PIML first uses the spectral method to extract spatial basis functions and derive a temporal reduced-order system of ODEs. A PINN is then trained on these ODE residuals, significantly easing training compared to conventional PDE-based PINNs. Finally, sparse sensing data calibrates system and model reduction errors. T/S-PIML ensures faster convergence and higher accuracy with limited data, as demonstrated in benchmark and lithium-ion battery thermal experiments</a:t>
            </a:r>
          </a:p>
          <a:p>
            <a:pPr indent="457200" algn="just" fontAlgn="auto">
              <a:lnSpc>
                <a:spcPct val="150000"/>
              </a:lnSpc>
            </a:pPr>
            <a:endParaRPr lang="en-US" altLang="zh-CN" sz="2400" dirty="0">
              <a:solidFill>
                <a:srgbClr val="FF0000"/>
              </a:solidFill>
              <a:latin typeface="Times New Roman" panose="02020603050405020304" pitchFamily="18" charset="0"/>
              <a:cs typeface="Times New Roman" panose="02020603050405020304" pitchFamily="18" charset="0"/>
              <a:sym typeface="+mn-ea"/>
            </a:endParaRPr>
          </a:p>
          <a:p>
            <a:pPr indent="457200" fontAlgn="auto">
              <a:lnSpc>
                <a:spcPct val="150000"/>
              </a:lnSpc>
            </a:pPr>
            <a:endParaRPr lang="en-US" altLang="zh-CN" sz="2400" dirty="0">
              <a:latin typeface="Times New Roman" panose="02020603050405020304" pitchFamily="18" charset="0"/>
              <a:cs typeface="Times New Roman" panose="02020603050405020304" pitchFamily="18" charset="0"/>
              <a:sym typeface="+mn-ea"/>
            </a:endParaRP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80</a:t>
            </a:fld>
            <a:endParaRPr lang="zh-HK" altLang="en-US" sz="1600" dirty="0">
              <a:solidFill>
                <a:schemeClr val="bg1"/>
              </a:solidFill>
            </a:endParaRPr>
          </a:p>
        </p:txBody>
      </p:sp>
      <p:sp>
        <p:nvSpPr>
          <p:cNvPr id="2" name="文本框 1"/>
          <p:cNvSpPr txBox="1"/>
          <p:nvPr/>
        </p:nvSpPr>
        <p:spPr>
          <a:xfrm>
            <a:off x="812863" y="981000"/>
            <a:ext cx="11409407" cy="2241960"/>
          </a:xfrm>
          <a:prstGeom prst="rect">
            <a:avLst/>
          </a:prstGeom>
          <a:noFill/>
        </p:spPr>
        <p:txBody>
          <a:bodyPr wrap="square" rtlCol="0">
            <a:spAutoFit/>
          </a:bodyPr>
          <a:lstStyle/>
          <a:p>
            <a:pPr marL="285750" indent="-285750" fontAlgn="auto">
              <a:lnSpc>
                <a:spcPct val="150000"/>
              </a:lnSpc>
              <a:buFont typeface="Wingdings" panose="05000000000000000000" charset="0"/>
              <a:buChar char="Ø"/>
            </a:pPr>
            <a:r>
              <a:rPr lang="en-US" altLang="zh-CN" sz="2400" dirty="0"/>
              <a:t>The study integrates PINN with the Passive Motion Paradigm (PMP). </a:t>
            </a:r>
          </a:p>
          <a:p>
            <a:pPr marL="285750" indent="-285750" fontAlgn="auto">
              <a:lnSpc>
                <a:spcPct val="150000"/>
              </a:lnSpc>
              <a:buFont typeface="Wingdings" panose="05000000000000000000" charset="0"/>
              <a:buChar char="Ø"/>
            </a:pPr>
            <a:r>
              <a:rPr lang="en-US" altLang="zh-CN" sz="2400" dirty="0"/>
              <a:t>The study embeds rigid-body transformations into a self-supervised neural field to estimate the Jacobian matrix. Motion is generated as a dynamic unfolding of motor primitives driven by virtual attractor fields.</a:t>
            </a:r>
            <a:endParaRPr lang="en-US" altLang="zh-CN" sz="2400"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81</a:t>
            </a:fld>
            <a:endParaRPr lang="zh-HK" altLang="en-US" sz="1600" dirty="0">
              <a:solidFill>
                <a:schemeClr val="bg1"/>
              </a:solidFill>
            </a:endParaRPr>
          </a:p>
        </p:txBody>
      </p:sp>
      <p:pic>
        <p:nvPicPr>
          <p:cNvPr id="6" name="图片 5"/>
          <p:cNvPicPr>
            <a:picLocks noChangeAspect="1"/>
          </p:cNvPicPr>
          <p:nvPr/>
        </p:nvPicPr>
        <p:blipFill>
          <a:blip r:embed="rId3"/>
          <a:stretch>
            <a:fillRect/>
          </a:stretch>
        </p:blipFill>
        <p:spPr>
          <a:xfrm>
            <a:off x="264001" y="858444"/>
            <a:ext cx="7272000" cy="442892"/>
          </a:xfrm>
          <a:prstGeom prst="rect">
            <a:avLst/>
          </a:prstGeom>
        </p:spPr>
      </p:pic>
      <p:pic>
        <p:nvPicPr>
          <p:cNvPr id="8" name="图片 7"/>
          <p:cNvPicPr>
            <a:picLocks noChangeAspect="1"/>
          </p:cNvPicPr>
          <p:nvPr/>
        </p:nvPicPr>
        <p:blipFill>
          <a:blip r:embed="rId4"/>
          <a:stretch>
            <a:fillRect/>
          </a:stretch>
        </p:blipFill>
        <p:spPr>
          <a:xfrm>
            <a:off x="748940" y="1615763"/>
            <a:ext cx="10694117" cy="4601069"/>
          </a:xfrm>
          <a:prstGeom prst="rect">
            <a:avLst/>
          </a:prstGeom>
        </p:spPr>
      </p:pic>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82</a:t>
            </a:fld>
            <a:endParaRPr lang="zh-HK" altLang="en-US" sz="1600" dirty="0">
              <a:solidFill>
                <a:schemeClr val="bg1"/>
              </a:solidFill>
            </a:endParaRPr>
          </a:p>
        </p:txBody>
      </p:sp>
      <p:pic>
        <p:nvPicPr>
          <p:cNvPr id="4" name="图片 3"/>
          <p:cNvPicPr>
            <a:picLocks noChangeAspect="1"/>
          </p:cNvPicPr>
          <p:nvPr/>
        </p:nvPicPr>
        <p:blipFill>
          <a:blip r:embed="rId3"/>
          <a:stretch>
            <a:fillRect/>
          </a:stretch>
        </p:blipFill>
        <p:spPr>
          <a:xfrm>
            <a:off x="911999" y="2174439"/>
            <a:ext cx="4450799" cy="597344"/>
          </a:xfrm>
          <a:prstGeom prst="rect">
            <a:avLst/>
          </a:prstGeom>
        </p:spPr>
      </p:pic>
      <p:sp>
        <p:nvSpPr>
          <p:cNvPr id="6" name="文本框 5"/>
          <p:cNvSpPr txBox="1"/>
          <p:nvPr/>
        </p:nvSpPr>
        <p:spPr>
          <a:xfrm>
            <a:off x="408000" y="1485000"/>
            <a:ext cx="6812038" cy="707886"/>
          </a:xfrm>
          <a:prstGeom prst="rect">
            <a:avLst/>
          </a:prstGeom>
          <a:noFill/>
        </p:spPr>
        <p:txBody>
          <a:bodyPr wrap="square">
            <a:spAutoFit/>
          </a:bodyPr>
          <a:lstStyle/>
          <a:p>
            <a:r>
              <a:rPr lang="en-US" altLang="zh-CN" sz="2000" dirty="0">
                <a:solidFill>
                  <a:srgbClr val="000000"/>
                </a:solidFill>
                <a:effectLst/>
                <a:latin typeface="NimbusRomNo9L-Regu"/>
              </a:rPr>
              <a:t>(1) The transformed position of an attachment point on the moving platform in the global frame is given by:</a:t>
            </a:r>
            <a:endParaRPr lang="zh-CN" altLang="en-US" sz="2000" dirty="0"/>
          </a:p>
        </p:txBody>
      </p:sp>
      <p:pic>
        <p:nvPicPr>
          <p:cNvPr id="10" name="图片 9"/>
          <p:cNvPicPr>
            <a:picLocks noChangeAspect="1"/>
          </p:cNvPicPr>
          <p:nvPr/>
        </p:nvPicPr>
        <p:blipFill>
          <a:blip r:embed="rId4"/>
          <a:stretch>
            <a:fillRect/>
          </a:stretch>
        </p:blipFill>
        <p:spPr>
          <a:xfrm>
            <a:off x="1056000" y="3846686"/>
            <a:ext cx="4802176" cy="808171"/>
          </a:xfrm>
          <a:prstGeom prst="rect">
            <a:avLst/>
          </a:prstGeom>
        </p:spPr>
      </p:pic>
      <p:sp>
        <p:nvSpPr>
          <p:cNvPr id="12" name="文本框 11"/>
          <p:cNvSpPr txBox="1"/>
          <p:nvPr/>
        </p:nvSpPr>
        <p:spPr>
          <a:xfrm>
            <a:off x="406900" y="3112573"/>
            <a:ext cx="4728730" cy="400110"/>
          </a:xfrm>
          <a:prstGeom prst="rect">
            <a:avLst/>
          </a:prstGeom>
          <a:noFill/>
        </p:spPr>
        <p:txBody>
          <a:bodyPr wrap="square">
            <a:spAutoFit/>
          </a:bodyPr>
          <a:lstStyle/>
          <a:p>
            <a:r>
              <a:rPr lang="en-US" altLang="zh-CN" sz="2000" dirty="0">
                <a:solidFill>
                  <a:srgbClr val="000000"/>
                </a:solidFill>
                <a:effectLst/>
                <a:latin typeface="NimbusRomNo9L-Regu"/>
              </a:rPr>
              <a:t>(2) The leg length:</a:t>
            </a:r>
            <a:endParaRPr lang="zh-CN" altLang="en-US" sz="2000" dirty="0"/>
          </a:p>
        </p:txBody>
      </p:sp>
      <p:pic>
        <p:nvPicPr>
          <p:cNvPr id="14" name="图片 13"/>
          <p:cNvPicPr>
            <a:picLocks noChangeAspect="1"/>
          </p:cNvPicPr>
          <p:nvPr/>
        </p:nvPicPr>
        <p:blipFill>
          <a:blip r:embed="rId5"/>
          <a:stretch>
            <a:fillRect/>
          </a:stretch>
        </p:blipFill>
        <p:spPr>
          <a:xfrm>
            <a:off x="8335005" y="1819203"/>
            <a:ext cx="2079144" cy="673797"/>
          </a:xfrm>
          <a:prstGeom prst="rect">
            <a:avLst/>
          </a:prstGeom>
        </p:spPr>
      </p:pic>
      <p:sp>
        <p:nvSpPr>
          <p:cNvPr id="20" name="文本框 19"/>
          <p:cNvSpPr txBox="1"/>
          <p:nvPr/>
        </p:nvSpPr>
        <p:spPr>
          <a:xfrm>
            <a:off x="8184000" y="1300890"/>
            <a:ext cx="3500822" cy="400110"/>
          </a:xfrm>
          <a:prstGeom prst="rect">
            <a:avLst/>
          </a:prstGeom>
          <a:noFill/>
        </p:spPr>
        <p:txBody>
          <a:bodyPr wrap="square">
            <a:spAutoFit/>
          </a:bodyPr>
          <a:lstStyle/>
          <a:p>
            <a:r>
              <a:rPr lang="en-US" altLang="zh-CN" sz="2000" dirty="0">
                <a:solidFill>
                  <a:srgbClr val="000000"/>
                </a:solidFill>
                <a:effectLst/>
                <a:latin typeface="NimbusRomNo9L-Regu"/>
              </a:rPr>
              <a:t>(3) the inverse Jacobian matrix</a:t>
            </a:r>
            <a:endParaRPr lang="zh-CN" altLang="en-US" sz="2000" dirty="0"/>
          </a:p>
        </p:txBody>
      </p:sp>
      <p:pic>
        <p:nvPicPr>
          <p:cNvPr id="22" name="图片 21"/>
          <p:cNvPicPr>
            <a:picLocks noChangeAspect="1"/>
          </p:cNvPicPr>
          <p:nvPr/>
        </p:nvPicPr>
        <p:blipFill>
          <a:blip r:embed="rId6"/>
          <a:stretch>
            <a:fillRect/>
          </a:stretch>
        </p:blipFill>
        <p:spPr>
          <a:xfrm>
            <a:off x="701291" y="5150948"/>
            <a:ext cx="2826362" cy="406087"/>
          </a:xfrm>
          <a:prstGeom prst="rect">
            <a:avLst/>
          </a:prstGeom>
        </p:spPr>
      </p:pic>
      <p:pic>
        <p:nvPicPr>
          <p:cNvPr id="24" name="图片 23"/>
          <p:cNvPicPr>
            <a:picLocks noChangeAspect="1"/>
          </p:cNvPicPr>
          <p:nvPr/>
        </p:nvPicPr>
        <p:blipFill>
          <a:blip r:embed="rId7"/>
          <a:stretch>
            <a:fillRect/>
          </a:stretch>
        </p:blipFill>
        <p:spPr>
          <a:xfrm>
            <a:off x="607931" y="5685348"/>
            <a:ext cx="3206088" cy="782286"/>
          </a:xfrm>
          <a:prstGeom prst="rect">
            <a:avLst/>
          </a:prstGeom>
        </p:spPr>
      </p:pic>
      <p:pic>
        <p:nvPicPr>
          <p:cNvPr id="27" name="图片 26"/>
          <p:cNvPicPr>
            <a:picLocks noChangeAspect="1"/>
          </p:cNvPicPr>
          <p:nvPr/>
        </p:nvPicPr>
        <p:blipFill>
          <a:blip r:embed="rId8"/>
          <a:stretch>
            <a:fillRect/>
          </a:stretch>
        </p:blipFill>
        <p:spPr>
          <a:xfrm>
            <a:off x="8315738" y="3310471"/>
            <a:ext cx="2244262" cy="910529"/>
          </a:xfrm>
          <a:prstGeom prst="rect">
            <a:avLst/>
          </a:prstGeom>
        </p:spPr>
      </p:pic>
      <p:pic>
        <p:nvPicPr>
          <p:cNvPr id="30" name="图片 29"/>
          <p:cNvPicPr>
            <a:picLocks noChangeAspect="1"/>
          </p:cNvPicPr>
          <p:nvPr/>
        </p:nvPicPr>
        <p:blipFill>
          <a:blip r:embed="rId9"/>
          <a:stretch>
            <a:fillRect/>
          </a:stretch>
        </p:blipFill>
        <p:spPr>
          <a:xfrm>
            <a:off x="8472000" y="4101919"/>
            <a:ext cx="2278193" cy="711935"/>
          </a:xfrm>
          <a:prstGeom prst="rect">
            <a:avLst/>
          </a:prstGeom>
        </p:spPr>
      </p:pic>
      <p:pic>
        <p:nvPicPr>
          <p:cNvPr id="31" name="图片 30"/>
          <p:cNvPicPr>
            <a:picLocks noChangeAspect="1"/>
          </p:cNvPicPr>
          <p:nvPr/>
        </p:nvPicPr>
        <p:blipFill>
          <a:blip r:embed="rId10"/>
          <a:stretch>
            <a:fillRect/>
          </a:stretch>
        </p:blipFill>
        <p:spPr>
          <a:xfrm>
            <a:off x="264001" y="858444"/>
            <a:ext cx="7272000" cy="442892"/>
          </a:xfrm>
          <a:prstGeom prst="rect">
            <a:avLst/>
          </a:prstGeom>
        </p:spPr>
      </p:pic>
      <p:pic>
        <p:nvPicPr>
          <p:cNvPr id="32" name="图片 31"/>
          <p:cNvPicPr>
            <a:picLocks noChangeAspect="1"/>
          </p:cNvPicPr>
          <p:nvPr/>
        </p:nvPicPr>
        <p:blipFill>
          <a:blip r:embed="rId11"/>
          <a:stretch>
            <a:fillRect/>
          </a:stretch>
        </p:blipFill>
        <p:spPr>
          <a:xfrm>
            <a:off x="8551005" y="2452572"/>
            <a:ext cx="1597861" cy="760428"/>
          </a:xfrm>
          <a:prstGeom prst="rect">
            <a:avLst/>
          </a:prstGeom>
        </p:spPr>
      </p:pic>
      <p:cxnSp>
        <p:nvCxnSpPr>
          <p:cNvPr id="34" name="直接连接符 33"/>
          <p:cNvCxnSpPr/>
          <p:nvPr/>
        </p:nvCxnSpPr>
        <p:spPr>
          <a:xfrm>
            <a:off x="348285" y="4941000"/>
            <a:ext cx="11407187"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83</a:t>
            </a:fld>
            <a:endParaRPr lang="zh-HK" altLang="en-US" sz="1600" dirty="0">
              <a:solidFill>
                <a:schemeClr val="bg1"/>
              </a:solidFill>
            </a:endParaRPr>
          </a:p>
        </p:txBody>
      </p:sp>
      <p:pic>
        <p:nvPicPr>
          <p:cNvPr id="4" name="图片 3"/>
          <p:cNvPicPr>
            <a:picLocks noChangeAspect="1"/>
          </p:cNvPicPr>
          <p:nvPr/>
        </p:nvPicPr>
        <p:blipFill>
          <a:blip r:embed="rId3"/>
          <a:stretch>
            <a:fillRect/>
          </a:stretch>
        </p:blipFill>
        <p:spPr>
          <a:xfrm>
            <a:off x="479999" y="908999"/>
            <a:ext cx="4536001" cy="394989"/>
          </a:xfrm>
          <a:prstGeom prst="rect">
            <a:avLst/>
          </a:prstGeom>
        </p:spPr>
      </p:pic>
      <p:pic>
        <p:nvPicPr>
          <p:cNvPr id="8" name="图片 7"/>
          <p:cNvPicPr>
            <a:picLocks noChangeAspect="1"/>
          </p:cNvPicPr>
          <p:nvPr/>
        </p:nvPicPr>
        <p:blipFill>
          <a:blip r:embed="rId4"/>
          <a:stretch>
            <a:fillRect/>
          </a:stretch>
        </p:blipFill>
        <p:spPr>
          <a:xfrm>
            <a:off x="343357" y="1773000"/>
            <a:ext cx="11634047" cy="3641595"/>
          </a:xfrm>
          <a:prstGeom prst="rect">
            <a:avLst/>
          </a:prstGeom>
        </p:spPr>
      </p:pic>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84</a:t>
            </a:fld>
            <a:endParaRPr lang="zh-HK" altLang="en-US" sz="1600" dirty="0">
              <a:solidFill>
                <a:schemeClr val="bg1"/>
              </a:solidFill>
            </a:endParaRPr>
          </a:p>
        </p:txBody>
      </p:sp>
      <p:pic>
        <p:nvPicPr>
          <p:cNvPr id="21" name="图片 20"/>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6"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3"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6"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7"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8"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9"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0"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71" name="文本框 70"/>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p>
        </p:txBody>
      </p:sp>
      <p:grpSp>
        <p:nvGrpSpPr>
          <p:cNvPr id="72" name="组合 71"/>
          <p:cNvGrpSpPr/>
          <p:nvPr>
            <p:custDataLst>
              <p:tags r:id="rId1"/>
            </p:custDataLst>
          </p:nvPr>
        </p:nvGrpSpPr>
        <p:grpSpPr>
          <a:xfrm>
            <a:off x="4523741" y="2047924"/>
            <a:ext cx="5370513" cy="534987"/>
            <a:chOff x="3281952" y="1484784"/>
            <a:chExt cx="5370513" cy="534987"/>
          </a:xfrm>
        </p:grpSpPr>
        <p:grpSp>
          <p:nvGrpSpPr>
            <p:cNvPr id="73" name="组合 72"/>
            <p:cNvGrpSpPr/>
            <p:nvPr/>
          </p:nvGrpSpPr>
          <p:grpSpPr>
            <a:xfrm>
              <a:off x="3943940" y="1484784"/>
              <a:ext cx="4708525" cy="534987"/>
              <a:chOff x="3943940" y="1626760"/>
              <a:chExt cx="4708525" cy="534987"/>
            </a:xfrm>
          </p:grpSpPr>
          <p:sp>
            <p:nvSpPr>
              <p:cNvPr id="77"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78" name="文本框 20"/>
              <p:cNvSpPr txBox="1">
                <a:spLocks noChangeArrowheads="1"/>
              </p:cNvSpPr>
              <p:nvPr>
                <p:custDataLst>
                  <p:tags r:id="rId26"/>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Problem Description</a:t>
                </a:r>
              </a:p>
            </p:txBody>
          </p:sp>
          <p:sp>
            <p:nvSpPr>
              <p:cNvPr id="79" name="矩形 78"/>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0" name="直接连接符 79"/>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组合 73"/>
            <p:cNvGrpSpPr/>
            <p:nvPr/>
          </p:nvGrpSpPr>
          <p:grpSpPr>
            <a:xfrm>
              <a:off x="3281952" y="1484784"/>
              <a:ext cx="689642" cy="534987"/>
              <a:chOff x="3281952" y="1626760"/>
              <a:chExt cx="689642" cy="534987"/>
            </a:xfrm>
          </p:grpSpPr>
          <p:sp>
            <p:nvSpPr>
              <p:cNvPr id="75" name="矩形 74"/>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1" name="组合 80"/>
          <p:cNvGrpSpPr/>
          <p:nvPr>
            <p:custDataLst>
              <p:tags r:id="rId2"/>
            </p:custDataLst>
          </p:nvPr>
        </p:nvGrpSpPr>
        <p:grpSpPr>
          <a:xfrm>
            <a:off x="4503593" y="3688642"/>
            <a:ext cx="5372100" cy="534987"/>
            <a:chOff x="3261805" y="3188752"/>
            <a:chExt cx="5372100" cy="534987"/>
          </a:xfrm>
        </p:grpSpPr>
        <p:grpSp>
          <p:nvGrpSpPr>
            <p:cNvPr id="82" name="组合 81"/>
            <p:cNvGrpSpPr/>
            <p:nvPr/>
          </p:nvGrpSpPr>
          <p:grpSpPr>
            <a:xfrm>
              <a:off x="3261805" y="3188752"/>
              <a:ext cx="689593" cy="534987"/>
              <a:chOff x="3261805" y="3188752"/>
              <a:chExt cx="689593" cy="534987"/>
            </a:xfrm>
          </p:grpSpPr>
          <p:sp>
            <p:nvSpPr>
              <p:cNvPr id="91" name="矩形 9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83" name="组合 82"/>
            <p:cNvGrpSpPr/>
            <p:nvPr/>
          </p:nvGrpSpPr>
          <p:grpSpPr>
            <a:xfrm>
              <a:off x="3923792" y="3188752"/>
              <a:ext cx="4710113" cy="534987"/>
              <a:chOff x="3923792" y="3188752"/>
              <a:chExt cx="4710113" cy="534987"/>
            </a:xfrm>
          </p:grpSpPr>
          <p:sp>
            <p:nvSpPr>
              <p:cNvPr id="84"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sym typeface="+mn-ea"/>
                  </a:rPr>
                  <a:t>Experiment Results</a:t>
                </a:r>
              </a:p>
            </p:txBody>
          </p:sp>
          <p:sp>
            <p:nvSpPr>
              <p:cNvPr id="85" name="矩形 84"/>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rgbClr val="044875"/>
                  </a:solidFill>
                </a:endParaRPr>
              </a:p>
            </p:txBody>
          </p:sp>
        </p:grpSp>
      </p:grpSp>
      <p:grpSp>
        <p:nvGrpSpPr>
          <p:cNvPr id="99" name="组合 98"/>
          <p:cNvGrpSpPr/>
          <p:nvPr>
            <p:custDataLst>
              <p:tags r:id="rId3"/>
            </p:custDataLst>
          </p:nvPr>
        </p:nvGrpSpPr>
        <p:grpSpPr>
          <a:xfrm>
            <a:off x="4503593" y="4509001"/>
            <a:ext cx="5372100" cy="534987"/>
            <a:chOff x="3261805" y="4046141"/>
            <a:chExt cx="5372100" cy="534987"/>
          </a:xfrm>
        </p:grpSpPr>
        <p:grpSp>
          <p:nvGrpSpPr>
            <p:cNvPr id="100" name="组合 99"/>
            <p:cNvGrpSpPr/>
            <p:nvPr/>
          </p:nvGrpSpPr>
          <p:grpSpPr>
            <a:xfrm>
              <a:off x="3261805" y="4046141"/>
              <a:ext cx="689447" cy="534987"/>
              <a:chOff x="3261805" y="3969748"/>
              <a:chExt cx="689447" cy="534987"/>
            </a:xfrm>
          </p:grpSpPr>
          <p:sp>
            <p:nvSpPr>
              <p:cNvPr id="106" name="矩形 105"/>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7"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1" name="组合 100"/>
            <p:cNvGrpSpPr/>
            <p:nvPr/>
          </p:nvGrpSpPr>
          <p:grpSpPr>
            <a:xfrm>
              <a:off x="3923792" y="4046141"/>
              <a:ext cx="4710113" cy="534987"/>
              <a:chOff x="3923792" y="3969748"/>
              <a:chExt cx="4710113" cy="534987"/>
            </a:xfrm>
          </p:grpSpPr>
          <p:sp>
            <p:nvSpPr>
              <p:cNvPr id="102"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Conclusion</a:t>
                </a:r>
              </a:p>
            </p:txBody>
          </p:sp>
          <p:sp>
            <p:nvSpPr>
              <p:cNvPr id="103" name="矩形 102"/>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4" name="直接连接符 103"/>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8" name="组合 107"/>
          <p:cNvGrpSpPr/>
          <p:nvPr>
            <p:custDataLst>
              <p:tags r:id="rId4"/>
            </p:custDataLst>
          </p:nvPr>
        </p:nvGrpSpPr>
        <p:grpSpPr>
          <a:xfrm>
            <a:off x="4517645" y="2868283"/>
            <a:ext cx="5370513" cy="534987"/>
            <a:chOff x="3275856" y="2348880"/>
            <a:chExt cx="5370513" cy="534987"/>
          </a:xfrm>
        </p:grpSpPr>
        <p:grpSp>
          <p:nvGrpSpPr>
            <p:cNvPr id="109" name="组合 108"/>
            <p:cNvGrpSpPr/>
            <p:nvPr/>
          </p:nvGrpSpPr>
          <p:grpSpPr>
            <a:xfrm>
              <a:off x="3275856" y="2348880"/>
              <a:ext cx="689474" cy="534987"/>
              <a:chOff x="3275856" y="2407756"/>
              <a:chExt cx="689474" cy="534987"/>
            </a:xfrm>
          </p:grpSpPr>
          <p:sp>
            <p:nvSpPr>
              <p:cNvPr id="115" name="矩形 114"/>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0" name="组合 109"/>
            <p:cNvGrpSpPr/>
            <p:nvPr/>
          </p:nvGrpSpPr>
          <p:grpSpPr>
            <a:xfrm>
              <a:off x="3937844" y="2348880"/>
              <a:ext cx="4708525" cy="534987"/>
              <a:chOff x="3937844" y="2407756"/>
              <a:chExt cx="4708525" cy="534987"/>
            </a:xfrm>
          </p:grpSpPr>
          <p:sp>
            <p:nvSpPr>
              <p:cNvPr id="111"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Method Design</a:t>
                </a:r>
              </a:p>
            </p:txBody>
          </p:sp>
          <p:sp>
            <p:nvSpPr>
              <p:cNvPr id="112" name="矩形 111"/>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Experiment Results</a:t>
            </a: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85</a:t>
            </a:fld>
            <a:endParaRPr lang="zh-HK" altLang="en-US" sz="1600" dirty="0">
              <a:solidFill>
                <a:schemeClr val="bg1"/>
              </a:solidFill>
            </a:endParaRPr>
          </a:p>
        </p:txBody>
      </p:sp>
      <p:pic>
        <p:nvPicPr>
          <p:cNvPr id="3" name="图片 2"/>
          <p:cNvPicPr>
            <a:picLocks noChangeAspect="1"/>
          </p:cNvPicPr>
          <p:nvPr/>
        </p:nvPicPr>
        <p:blipFill>
          <a:blip r:embed="rId5"/>
          <a:stretch>
            <a:fillRect/>
          </a:stretch>
        </p:blipFill>
        <p:spPr>
          <a:xfrm>
            <a:off x="696000" y="981000"/>
            <a:ext cx="4668383" cy="432000"/>
          </a:xfrm>
          <a:prstGeom prst="rect">
            <a:avLst/>
          </a:prstGeom>
        </p:spPr>
      </p:pic>
      <p:pic>
        <p:nvPicPr>
          <p:cNvPr id="8" name="图片 7"/>
          <p:cNvPicPr>
            <a:picLocks noChangeAspect="1"/>
          </p:cNvPicPr>
          <p:nvPr/>
        </p:nvPicPr>
        <p:blipFill>
          <a:blip r:embed="rId6"/>
          <a:stretch>
            <a:fillRect/>
          </a:stretch>
        </p:blipFill>
        <p:spPr>
          <a:xfrm>
            <a:off x="-1" y="1845000"/>
            <a:ext cx="12120142" cy="3885931"/>
          </a:xfrm>
          <a:prstGeom prst="rect">
            <a:avLst/>
          </a:prstGeom>
        </p:spPr>
      </p:pic>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Experiment Results</a:t>
            </a: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86</a:t>
            </a:fld>
            <a:endParaRPr lang="zh-HK" altLang="en-US" sz="1600" dirty="0">
              <a:solidFill>
                <a:schemeClr val="bg1"/>
              </a:solidFill>
            </a:endParaRPr>
          </a:p>
        </p:txBody>
      </p:sp>
      <p:pic>
        <p:nvPicPr>
          <p:cNvPr id="8" name="图片 7"/>
          <p:cNvPicPr>
            <a:picLocks noChangeAspect="1"/>
          </p:cNvPicPr>
          <p:nvPr/>
        </p:nvPicPr>
        <p:blipFill>
          <a:blip r:embed="rId5"/>
          <a:stretch>
            <a:fillRect/>
          </a:stretch>
        </p:blipFill>
        <p:spPr>
          <a:xfrm>
            <a:off x="480000" y="1000752"/>
            <a:ext cx="5816439" cy="368129"/>
          </a:xfrm>
          <a:prstGeom prst="rect">
            <a:avLst/>
          </a:prstGeom>
        </p:spPr>
      </p:pic>
      <p:pic>
        <p:nvPicPr>
          <p:cNvPr id="10" name="图片 9"/>
          <p:cNvPicPr>
            <a:picLocks noChangeAspect="1"/>
          </p:cNvPicPr>
          <p:nvPr/>
        </p:nvPicPr>
        <p:blipFill>
          <a:blip r:embed="rId6"/>
          <a:stretch>
            <a:fillRect/>
          </a:stretch>
        </p:blipFill>
        <p:spPr>
          <a:xfrm>
            <a:off x="236195" y="1820182"/>
            <a:ext cx="11719610" cy="3913588"/>
          </a:xfrm>
          <a:prstGeom prst="rect">
            <a:avLst/>
          </a:prstGeom>
        </p:spPr>
      </p:pic>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Experiment Results</a:t>
            </a: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87</a:t>
            </a:fld>
            <a:endParaRPr lang="zh-HK" altLang="en-US" sz="1600" dirty="0">
              <a:solidFill>
                <a:schemeClr val="bg1"/>
              </a:solidFill>
            </a:endParaRPr>
          </a:p>
        </p:txBody>
      </p:sp>
      <p:pic>
        <p:nvPicPr>
          <p:cNvPr id="5" name="图片 4"/>
          <p:cNvPicPr>
            <a:picLocks noChangeAspect="1"/>
          </p:cNvPicPr>
          <p:nvPr/>
        </p:nvPicPr>
        <p:blipFill>
          <a:blip r:embed="rId5"/>
          <a:stretch>
            <a:fillRect/>
          </a:stretch>
        </p:blipFill>
        <p:spPr>
          <a:xfrm>
            <a:off x="493791" y="750164"/>
            <a:ext cx="11108021" cy="2926203"/>
          </a:xfrm>
          <a:prstGeom prst="rect">
            <a:avLst/>
          </a:prstGeom>
        </p:spPr>
      </p:pic>
      <p:pic>
        <p:nvPicPr>
          <p:cNvPr id="8" name="图片 7"/>
          <p:cNvPicPr>
            <a:picLocks noChangeAspect="1"/>
          </p:cNvPicPr>
          <p:nvPr/>
        </p:nvPicPr>
        <p:blipFill>
          <a:blip r:embed="rId6"/>
          <a:stretch>
            <a:fillRect/>
          </a:stretch>
        </p:blipFill>
        <p:spPr>
          <a:xfrm>
            <a:off x="903214" y="3693753"/>
            <a:ext cx="4543020" cy="2805983"/>
          </a:xfrm>
          <a:prstGeom prst="rect">
            <a:avLst/>
          </a:prstGeom>
        </p:spPr>
      </p:pic>
      <p:pic>
        <p:nvPicPr>
          <p:cNvPr id="10" name="图片 9"/>
          <p:cNvPicPr>
            <a:picLocks noChangeAspect="1"/>
          </p:cNvPicPr>
          <p:nvPr/>
        </p:nvPicPr>
        <p:blipFill>
          <a:blip r:embed="rId7"/>
          <a:stretch>
            <a:fillRect/>
          </a:stretch>
        </p:blipFill>
        <p:spPr>
          <a:xfrm>
            <a:off x="5902862" y="3596835"/>
            <a:ext cx="5246162" cy="2740852"/>
          </a:xfrm>
          <a:prstGeom prst="rect">
            <a:avLst/>
          </a:prstGeom>
        </p:spPr>
      </p:pic>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88</a:t>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88</a:t>
            </a:fld>
            <a:endParaRPr lang="zh-HK" altLang="en-US" sz="1600" dirty="0">
              <a:solidFill>
                <a:schemeClr val="bg1"/>
              </a:solidFill>
            </a:endParaRPr>
          </a:p>
        </p:txBody>
      </p:sp>
      <p:pic>
        <p:nvPicPr>
          <p:cNvPr id="24" name="图片 23"/>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67" name="组合 18"/>
          <p:cNvGrpSpPr/>
          <p:nvPr/>
        </p:nvGrpSpPr>
        <p:grpSpPr bwMode="auto">
          <a:xfrm>
            <a:off x="2409457" y="2650330"/>
            <a:ext cx="1505450" cy="1479472"/>
            <a:chOff x="1709739" y="2636838"/>
            <a:chExt cx="1590160" cy="1584325"/>
          </a:xfrm>
          <a:solidFill>
            <a:srgbClr val="044875"/>
          </a:solidFill>
        </p:grpSpPr>
        <p:sp>
          <p:nvSpPr>
            <p:cNvPr id="68"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1"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2"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3"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4"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5"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6"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77" name="文本框 76"/>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p>
        </p:txBody>
      </p:sp>
      <p:grpSp>
        <p:nvGrpSpPr>
          <p:cNvPr id="78" name="组合 77"/>
          <p:cNvGrpSpPr/>
          <p:nvPr>
            <p:custDataLst>
              <p:tags r:id="rId1"/>
            </p:custDataLst>
          </p:nvPr>
        </p:nvGrpSpPr>
        <p:grpSpPr>
          <a:xfrm>
            <a:off x="4523741" y="2047924"/>
            <a:ext cx="5370513" cy="534987"/>
            <a:chOff x="3281952" y="1484784"/>
            <a:chExt cx="5370513" cy="534987"/>
          </a:xfrm>
        </p:grpSpPr>
        <p:grpSp>
          <p:nvGrpSpPr>
            <p:cNvPr id="79" name="组合 78"/>
            <p:cNvGrpSpPr/>
            <p:nvPr/>
          </p:nvGrpSpPr>
          <p:grpSpPr>
            <a:xfrm>
              <a:off x="3943940" y="1484784"/>
              <a:ext cx="4708525" cy="534987"/>
              <a:chOff x="3943940" y="1626760"/>
              <a:chExt cx="4708525" cy="534987"/>
            </a:xfrm>
          </p:grpSpPr>
          <p:sp>
            <p:nvSpPr>
              <p:cNvPr id="83"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4" name="文本框 20"/>
              <p:cNvSpPr txBox="1">
                <a:spLocks noChangeArrowheads="1"/>
              </p:cNvSpPr>
              <p:nvPr>
                <p:custDataLst>
                  <p:tags r:id="rId26"/>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Problem Description</a:t>
                </a:r>
              </a:p>
            </p:txBody>
          </p:sp>
          <p:sp>
            <p:nvSpPr>
              <p:cNvPr id="85" name="矩形 84"/>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3281952" y="1484784"/>
              <a:ext cx="689642" cy="534987"/>
              <a:chOff x="3281952" y="1626760"/>
              <a:chExt cx="689642" cy="534987"/>
            </a:xfrm>
          </p:grpSpPr>
          <p:sp>
            <p:nvSpPr>
              <p:cNvPr id="81" name="矩形 80"/>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2"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8" name="组合 87"/>
          <p:cNvGrpSpPr/>
          <p:nvPr>
            <p:custDataLst>
              <p:tags r:id="rId2"/>
            </p:custDataLst>
          </p:nvPr>
        </p:nvGrpSpPr>
        <p:grpSpPr>
          <a:xfrm>
            <a:off x="4503593" y="3688642"/>
            <a:ext cx="5372100" cy="534987"/>
            <a:chOff x="3261805" y="3188752"/>
            <a:chExt cx="5372100" cy="534987"/>
          </a:xfrm>
        </p:grpSpPr>
        <p:grpSp>
          <p:nvGrpSpPr>
            <p:cNvPr id="91" name="组合 90"/>
            <p:cNvGrpSpPr/>
            <p:nvPr/>
          </p:nvGrpSpPr>
          <p:grpSpPr>
            <a:xfrm>
              <a:off x="3261805" y="3188752"/>
              <a:ext cx="689593" cy="534987"/>
              <a:chOff x="3261805" y="3188752"/>
              <a:chExt cx="689593" cy="534987"/>
            </a:xfrm>
          </p:grpSpPr>
          <p:sp>
            <p:nvSpPr>
              <p:cNvPr id="103" name="矩形 102"/>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4"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95" name="组合 94"/>
            <p:cNvGrpSpPr/>
            <p:nvPr/>
          </p:nvGrpSpPr>
          <p:grpSpPr>
            <a:xfrm>
              <a:off x="3923792" y="3188752"/>
              <a:ext cx="4710113" cy="534987"/>
              <a:chOff x="3923792" y="3188752"/>
              <a:chExt cx="4710113" cy="534987"/>
            </a:xfrm>
          </p:grpSpPr>
          <p:sp>
            <p:nvSpPr>
              <p:cNvPr id="99"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Experiment Results</a:t>
                </a:r>
              </a:p>
            </p:txBody>
          </p:sp>
          <p:sp>
            <p:nvSpPr>
              <p:cNvPr id="100" name="矩形 99"/>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1" name="直接连接符 100"/>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5" name="组合 104"/>
          <p:cNvGrpSpPr/>
          <p:nvPr>
            <p:custDataLst>
              <p:tags r:id="rId3"/>
            </p:custDataLst>
          </p:nvPr>
        </p:nvGrpSpPr>
        <p:grpSpPr>
          <a:xfrm>
            <a:off x="4503593" y="4509001"/>
            <a:ext cx="5372100" cy="534987"/>
            <a:chOff x="3261805" y="4046141"/>
            <a:chExt cx="5372100" cy="534987"/>
          </a:xfrm>
        </p:grpSpPr>
        <p:grpSp>
          <p:nvGrpSpPr>
            <p:cNvPr id="106" name="组合 105"/>
            <p:cNvGrpSpPr/>
            <p:nvPr/>
          </p:nvGrpSpPr>
          <p:grpSpPr>
            <a:xfrm>
              <a:off x="3261805" y="4046141"/>
              <a:ext cx="689447" cy="534987"/>
              <a:chOff x="3261805" y="3969748"/>
              <a:chExt cx="689447" cy="534987"/>
            </a:xfrm>
          </p:grpSpPr>
          <p:sp>
            <p:nvSpPr>
              <p:cNvPr id="115" name="矩形 114"/>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07" name="组合 106"/>
            <p:cNvGrpSpPr/>
            <p:nvPr/>
          </p:nvGrpSpPr>
          <p:grpSpPr>
            <a:xfrm>
              <a:off x="3923792" y="4046141"/>
              <a:ext cx="4710113" cy="534987"/>
              <a:chOff x="3923792" y="3969748"/>
              <a:chExt cx="4710113" cy="534987"/>
            </a:xfrm>
          </p:grpSpPr>
          <p:sp>
            <p:nvSpPr>
              <p:cNvPr id="108"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rPr>
                  <a:t>Conclusion</a:t>
                </a:r>
              </a:p>
            </p:txBody>
          </p:sp>
          <p:sp>
            <p:nvSpPr>
              <p:cNvPr id="112" name="矩形 111"/>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117" name="组合 116"/>
          <p:cNvGrpSpPr/>
          <p:nvPr>
            <p:custDataLst>
              <p:tags r:id="rId4"/>
            </p:custDataLst>
          </p:nvPr>
        </p:nvGrpSpPr>
        <p:grpSpPr>
          <a:xfrm>
            <a:off x="4517645" y="2868283"/>
            <a:ext cx="5370513" cy="534987"/>
            <a:chOff x="3275856" y="2348880"/>
            <a:chExt cx="5370513" cy="534987"/>
          </a:xfrm>
        </p:grpSpPr>
        <p:grpSp>
          <p:nvGrpSpPr>
            <p:cNvPr id="118" name="组合 117"/>
            <p:cNvGrpSpPr/>
            <p:nvPr/>
          </p:nvGrpSpPr>
          <p:grpSpPr>
            <a:xfrm>
              <a:off x="3275856" y="2348880"/>
              <a:ext cx="689474" cy="534987"/>
              <a:chOff x="3275856" y="2407756"/>
              <a:chExt cx="689474" cy="534987"/>
            </a:xfrm>
          </p:grpSpPr>
          <p:sp>
            <p:nvSpPr>
              <p:cNvPr id="124" name="矩形 123"/>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5"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9" name="组合 118"/>
            <p:cNvGrpSpPr/>
            <p:nvPr/>
          </p:nvGrpSpPr>
          <p:grpSpPr>
            <a:xfrm>
              <a:off x="3937844" y="2348880"/>
              <a:ext cx="4708525" cy="534987"/>
              <a:chOff x="3937844" y="2407756"/>
              <a:chExt cx="4708525" cy="534987"/>
            </a:xfrm>
          </p:grpSpPr>
          <p:sp>
            <p:nvSpPr>
              <p:cNvPr id="120"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Method Design</a:t>
                </a:r>
              </a:p>
            </p:txBody>
          </p:sp>
          <p:sp>
            <p:nvSpPr>
              <p:cNvPr id="121" name="矩形 120"/>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22" name="直接连接符 121"/>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3"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Conclusion</a:t>
            </a: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89</a:t>
            </a:fld>
            <a:endParaRPr lang="zh-HK" altLang="en-US" sz="1600" dirty="0">
              <a:solidFill>
                <a:schemeClr val="bg1"/>
              </a:solidFill>
            </a:endParaRPr>
          </a:p>
        </p:txBody>
      </p:sp>
      <p:sp>
        <p:nvSpPr>
          <p:cNvPr id="5" name="文本框 4"/>
          <p:cNvSpPr txBox="1"/>
          <p:nvPr/>
        </p:nvSpPr>
        <p:spPr>
          <a:xfrm>
            <a:off x="232410" y="909320"/>
            <a:ext cx="11760200" cy="2795958"/>
          </a:xfrm>
          <a:prstGeom prst="rect">
            <a:avLst/>
          </a:prstGeom>
          <a:noFill/>
        </p:spPr>
        <p:txBody>
          <a:bodyPr wrap="square" rtlCol="0" anchor="t">
            <a:spAutoFit/>
          </a:bodyPr>
          <a:lstStyle/>
          <a:p>
            <a:pPr marL="342900" indent="-342900" fontAlgn="auto">
              <a:lnSpc>
                <a:spcPct val="150000"/>
              </a:lnSpc>
              <a:buFont typeface="Wingdings" panose="05000000000000000000" charset="0"/>
              <a:buChar char="Ø"/>
            </a:pPr>
            <a:r>
              <a:rPr lang="en-US" altLang="zh-CN" sz="2400" dirty="0"/>
              <a:t>The study introduces a high-precision PINN-PMP framework for parallel robots. </a:t>
            </a:r>
          </a:p>
          <a:p>
            <a:pPr marL="342900" indent="-342900" fontAlgn="auto">
              <a:lnSpc>
                <a:spcPct val="150000"/>
              </a:lnSpc>
              <a:buFont typeface="Wingdings" panose="05000000000000000000" charset="0"/>
              <a:buChar char="Ø"/>
            </a:pPr>
            <a:r>
              <a:rPr lang="en-US" altLang="zh-CN" sz="2400" dirty="0"/>
              <a:t>By embedding rigid-body transformations into a self-supervised neural field, the study ensures physical consistency and stable Jacobian estimation. </a:t>
            </a:r>
          </a:p>
          <a:p>
            <a:pPr marL="342900" indent="-342900" fontAlgn="auto">
              <a:lnSpc>
                <a:spcPct val="150000"/>
              </a:lnSpc>
              <a:buFont typeface="Wingdings" panose="05000000000000000000" charset="0"/>
              <a:buChar char="Ø"/>
            </a:pPr>
            <a:r>
              <a:rPr lang="en-US" altLang="zh-CN" sz="2400" dirty="0"/>
              <a:t>Simulations and experiments demonstrate sub-micrometer accuracy and superior robustness compared to standard neural networks.</a:t>
            </a:r>
            <a:endParaRPr lang="en-US" altLang="zh-CN" sz="2400"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200150" y="1285240"/>
            <a:ext cx="8750300" cy="4703445"/>
          </a:xfrm>
          <a:prstGeom prst="rect">
            <a:avLst/>
          </a:prstGeom>
        </p:spPr>
      </p:pic>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50000"/>
              </a:lnSpc>
            </a:pPr>
            <a:endParaRPr lang="zh-CN" altLang="en-US" sz="2400">
              <a:latin typeface="Arial" panose="020B0604020202020204" pitchFamily="34" charset="0"/>
              <a:cs typeface="Arial" panose="020B0604020202020204" pitchFamily="34" charset="0"/>
            </a:endParaRPr>
          </a:p>
        </p:txBody>
      </p:sp>
      <p:sp>
        <p:nvSpPr>
          <p:cNvPr id="9" name="矩形 8"/>
          <p:cNvSpPr/>
          <p:nvPr/>
        </p:nvSpPr>
        <p:spPr>
          <a:xfrm>
            <a:off x="11807825" y="6383655"/>
            <a:ext cx="384175" cy="645160"/>
          </a:xfrm>
          <a:prstGeom prst="rect">
            <a:avLst/>
          </a:prstGeom>
          <a:solidFill>
            <a:srgbClr val="0174AB"/>
          </a:solidFill>
        </p:spPr>
        <p:txBody>
          <a:bodyPr wrap="square" anchor="ctr">
            <a:spAutoFit/>
          </a:bodyPr>
          <a:lstStyle/>
          <a:p>
            <a:pPr algn="ctr" fontAlgn="auto">
              <a:lnSpc>
                <a:spcPct val="150000"/>
              </a:lnSpc>
            </a:pPr>
            <a:endParaRPr lang="en-US" altLang="zh-CN" sz="2400" dirty="0">
              <a:solidFill>
                <a:schemeClr val="bg1"/>
              </a:solidFill>
              <a:latin typeface="Times New Roman" panose="02020603050405020304" pitchFamily="18" charset="0"/>
              <a:cs typeface="Times New Roman" panose="02020603050405020304" pitchFamily="18" charset="0"/>
            </a:endParaRPr>
          </a:p>
        </p:txBody>
      </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pPr>
            <a:fld id="{8592E714-8771-4256-B120-A1444CD7D5F3}" type="slidenum">
              <a:rPr lang="zh-HK" altLang="en-US" sz="2400" smtClean="0">
                <a:solidFill>
                  <a:schemeClr val="bg1"/>
                </a:solidFill>
              </a:rPr>
              <a:t>9</a:t>
            </a:fld>
            <a:endParaRPr lang="zh-HK" altLang="en-US" sz="2400" dirty="0">
              <a:solidFill>
                <a:schemeClr val="bg1"/>
              </a:solidFill>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 name="文本框 2"/>
          <p:cNvSpPr txBox="1"/>
          <p:nvPr/>
        </p:nvSpPr>
        <p:spPr>
          <a:xfrm>
            <a:off x="21488" y="55940"/>
            <a:ext cx="6539897"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p>
        </p:txBody>
      </p:sp>
      <p:sp>
        <p:nvSpPr>
          <p:cNvPr id="5" name="文本框 4"/>
          <p:cNvSpPr txBox="1"/>
          <p:nvPr/>
        </p:nvSpPr>
        <p:spPr>
          <a:xfrm>
            <a:off x="4152265" y="6076950"/>
            <a:ext cx="4193540" cy="460375"/>
          </a:xfrm>
          <a:prstGeom prst="rect">
            <a:avLst/>
          </a:prstGeom>
          <a:noFill/>
        </p:spPr>
        <p:txBody>
          <a:bodyPr wrap="square" rtlCol="0">
            <a:spAutoFit/>
          </a:bodyPr>
          <a:lstStyle/>
          <a:p>
            <a:pPr marL="342900" indent="-342900">
              <a:buFont typeface="Wingdings" panose="05000000000000000000" charset="0"/>
              <a:buChar char="Ø"/>
            </a:pPr>
            <a:r>
              <a:rPr lang="en-US" altLang="zh-CN" sz="2400" dirty="0"/>
              <a:t>Framework of T/S-PIML</a:t>
            </a:r>
          </a:p>
        </p:txBody>
      </p:sp>
      <p:pic>
        <p:nvPicPr>
          <p:cNvPr id="6" name="图片 5"/>
          <p:cNvPicPr>
            <a:picLocks noChangeAspect="1"/>
          </p:cNvPicPr>
          <p:nvPr/>
        </p:nvPicPr>
        <p:blipFill>
          <a:blip r:embed="rId4"/>
          <a:stretch>
            <a:fillRect/>
          </a:stretch>
        </p:blipFill>
        <p:spPr>
          <a:xfrm>
            <a:off x="5485130" y="3275330"/>
            <a:ext cx="1221740" cy="307340"/>
          </a:xfrm>
          <a:prstGeom prst="rect">
            <a:avLst/>
          </a:prstGeom>
        </p:spPr>
      </p:pic>
      <p:pic>
        <p:nvPicPr>
          <p:cNvPr id="7" name="图片 6"/>
          <p:cNvPicPr>
            <a:picLocks noChangeAspect="1"/>
          </p:cNvPicPr>
          <p:nvPr/>
        </p:nvPicPr>
        <p:blipFill>
          <a:blip r:embed="rId4"/>
          <a:stretch>
            <a:fillRect/>
          </a:stretch>
        </p:blipFill>
        <p:spPr>
          <a:xfrm>
            <a:off x="480060" y="764540"/>
            <a:ext cx="2307590" cy="582295"/>
          </a:xfrm>
          <a:prstGeom prst="rect">
            <a:avLst/>
          </a:prstGeom>
        </p:spPr>
      </p:pic>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90</a:t>
            </a:fld>
            <a:endParaRPr lang="zh-HK" altLang="en-US" sz="1600" dirty="0">
              <a:solidFill>
                <a:schemeClr val="bg1"/>
              </a:solidFill>
            </a:endParaRPr>
          </a:p>
        </p:txBody>
      </p:sp>
      <p:sp>
        <p:nvSpPr>
          <p:cNvPr id="5" name="文本框 4"/>
          <p:cNvSpPr txBox="1"/>
          <p:nvPr/>
        </p:nvSpPr>
        <p:spPr>
          <a:xfrm>
            <a:off x="0" y="870585"/>
            <a:ext cx="11807190" cy="5594985"/>
          </a:xfrm>
          <a:prstGeom prst="rect">
            <a:avLst/>
          </a:prstGeom>
          <a:noFill/>
        </p:spPr>
        <p:txBody>
          <a:bodyPr wrap="square" rtlCol="0" anchor="t">
            <a:noAutofit/>
          </a:bodyPr>
          <a:lstStyle/>
          <a:p>
            <a:pPr marL="342900" indent="-342900" fontAlgn="auto">
              <a:lnSpc>
                <a:spcPct val="150000"/>
              </a:lnSpc>
              <a:buFont typeface="Wingdings" panose="05000000000000000000" charset="0"/>
              <a:buChar char="Ø"/>
            </a:pPr>
            <a:r>
              <a:rPr lang="en-US" altLang="zh-CN" sz="2400" dirty="0"/>
              <a:t>Integrating spatiotemporal decoupling strategies, adaptive-weight mechanisms, and deep evidential learning enables deep learning to overcome PINN limitations in managing high-dimensional complex systems, nonlinear dynamics, and uncertainty evaluations. Such integration maintains exceptional computational efficiency and physical consistency even under conditions of data scarcity or external interference.</a:t>
            </a:r>
            <a:endParaRPr lang="en-US" altLang="zh-CN" sz="2400" dirty="0">
              <a:latin typeface="Times New Roman" panose="02020603050405020304" pitchFamily="18" charset="0"/>
              <a:cs typeface="Times New Roman" panose="02020603050405020304" pitchFamily="18" charset="0"/>
            </a:endParaRPr>
          </a:p>
        </p:txBody>
      </p:sp>
      <p:sp>
        <p:nvSpPr>
          <p:cNvPr id="72" name="文本框 71"/>
          <p:cNvSpPr txBox="1"/>
          <p:nvPr/>
        </p:nvSpPr>
        <p:spPr>
          <a:xfrm>
            <a:off x="-8890" y="72390"/>
            <a:ext cx="7809230"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Research Inspiration</a:t>
            </a:r>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190750" y="2482442"/>
            <a:ext cx="7810500" cy="1476375"/>
          </a:xfrm>
          <a:prstGeom prst="rect">
            <a:avLst/>
          </a:prstGeom>
        </p:spPr>
        <p:txBody>
          <a:bodyPr wrap="none" anchor="ctr">
            <a:spAutoFit/>
          </a:bodyPr>
          <a:lstStyle/>
          <a:p>
            <a:pPr algn="ctr">
              <a:lnSpc>
                <a:spcPct val="150000"/>
              </a:lnSpc>
              <a:defRPr/>
            </a:pPr>
            <a:r>
              <a:rPr lang="en-US" altLang="zh-CN" sz="6000" b="1" dirty="0">
                <a:solidFill>
                  <a:srgbClr val="0174AB"/>
                </a:solidFill>
                <a:latin typeface="Times New Roman" panose="02020603050405020304" pitchFamily="18" charset="0"/>
                <a:ea typeface="等线 Light" panose="02010600030101010101" charset="-122"/>
                <a:cs typeface="Times New Roman" panose="02020603050405020304" pitchFamily="18" charset="0"/>
              </a:rPr>
              <a:t>Thank you for listening</a:t>
            </a:r>
          </a:p>
        </p:txBody>
      </p:sp>
      <p:sp>
        <p:nvSpPr>
          <p:cNvPr id="2" name="灯片编号占位符 1"/>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91</a:t>
            </a:fld>
            <a:endParaRPr lang="zh-HK" altLang="en-US">
              <a:solidFill>
                <a:prstClr val="black">
                  <a:tint val="75000"/>
                </a:prstClr>
              </a:solidFill>
            </a:endParaRPr>
          </a:p>
        </p:txBody>
      </p:sp>
      <p:pic>
        <p:nvPicPr>
          <p:cNvPr id="4" name="图片 3"/>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KSO_WPP_MARK_KEY" val="e35275c8-fa89-42ce-a201-5e038b2f618b"/>
  <p:tag name="COMMONDATA" val="eyJoZGlkIjoiZDBlMDgwNDdjMmVhNjUyMGUxOTg4ODYyM2Q5ZDM4ZWE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335.5,&quot;left&quot;:0,&quot;top&quot;:173.65,&quot;width&quot;:957.9}"/>
</p:tagLst>
</file>

<file path=ppt/tags/tag10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335.5,&quot;left&quot;:0,&quot;top&quot;:173.65,&quot;width&quot;:957.9}"/>
</p:tagLst>
</file>

<file path=ppt/tags/tag1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335.5,&quot;left&quot;:0,&quot;top&quot;:173.65,&quot;width&quot;:957.9}"/>
</p:tagLst>
</file>

<file path=ppt/tags/tag1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335.5,&quot;left&quot;:0,&quot;top&quot;:173.65,&quot;width&quot;:957.9}"/>
</p:tagLst>
</file>

<file path=ppt/tags/tag1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335.5,&quot;left&quot;:0,&quot;top&quot;:173.65,&quot;width&quot;:957.9}"/>
</p:tagLst>
</file>

<file path=ppt/tags/tag1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335.5,&quot;left&quot;:0,&quot;top&quot;:173.65,&quot;width&quot;:957.9}"/>
</p:tagLst>
</file>

<file path=ppt/tags/tag1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335.5,&quot;left&quot;:0,&quot;top&quot;:173.65,&quot;width&quot;:957.9}"/>
</p:tagLst>
</file>

<file path=ppt/tags/tag1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335.5,&quot;left&quot;:0,&quot;top&quot;:173.65,&quot;width&quot;:957.9}"/>
</p:tagLst>
</file>

<file path=ppt/tags/tag1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4.xml><?xml version="1.0" encoding="utf-8"?>
<p:tagLst xmlns:a="http://schemas.openxmlformats.org/drawingml/2006/main" xmlns:r="http://schemas.openxmlformats.org/officeDocument/2006/relationships" xmlns:p="http://schemas.openxmlformats.org/presentationml/2006/main">
  <p:tag name="KSO_WM_DIAGRAM_VIRTUALLY_FRAME" val="{&quot;height&quot;:39.70000000000001,&quot;left&quot;:157.41826771653544,&quot;top&quot;:95.55503937007873,&quot;width&quot;:81.34999999999998}"/>
</p:tagLst>
</file>

<file path=ppt/tags/tag1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505.5985039370079,&quot;left&quot;:5.065826771653543,&quot;top&quot;:3.551496062992129,&quot;width&quot;:954.9341732283465}"/>
</p:tagLst>
</file>

<file path=ppt/tags/tag1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505.5985039370079,&quot;left&quot;:5.065826771653543,&quot;top&quot;:3.551496062992129,&quot;width&quot;:954.9341732283465}"/>
</p:tagLst>
</file>

<file path=ppt/tags/tag20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505.5985039370079,&quot;left&quot;:5.065826771653543,&quot;top&quot;:3.551496062992129,&quot;width&quot;:954.9341732283465}"/>
</p:tagLst>
</file>

<file path=ppt/tags/tag2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505.5985039370079,&quot;left&quot;:5.065826771653543,&quot;top&quot;:3.551496062992129,&quot;width&quot;:954.9341732283465}"/>
</p:tagLst>
</file>

<file path=ppt/tags/tag2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505.5985039370079,&quot;left&quot;:5.065826771653543,&quot;top&quot;:3.551496062992129,&quot;width&quot;:954.9341732283465}"/>
</p:tagLst>
</file>

<file path=ppt/tags/tag2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335.5,&quot;left&quot;:0,&quot;top&quot;:173.65,&quot;width&quot;:957.9}"/>
</p:tagLst>
</file>

<file path=ppt/tags/tag2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335.5,&quot;left&quot;:0,&quot;top&quot;:173.65,&quot;width&quot;:957.9}"/>
</p:tagLst>
</file>

<file path=ppt/tags/tag2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335.5,&quot;left&quot;:0,&quot;top&quot;:173.65,&quot;width&quot;:957.9}"/>
</p:tagLst>
</file>

<file path=ppt/tags/tag2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335.5,&quot;left&quot;:0,&quot;top&quot;:173.65,&quot;width&quot;:957.9}"/>
</p:tagLst>
</file>

<file path=ppt/tags/tag2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335.5,&quot;left&quot;:0,&quot;top&quot;:173.65,&quot;width&quot;:957.9}"/>
</p:tagLst>
</file>

<file path=ppt/tags/tag2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335.5,&quot;left&quot;:0,&quot;top&quot;:173.65,&quot;width&quot;:957.9}"/>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335.5,&quot;left&quot;:0,&quot;top&quot;:173.65,&quot;width&quot;:957.9}"/>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335.5,&quot;left&quot;:0,&quot;top&quot;:173.65,&quot;width&quot;:957.9}"/>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35.5,&quot;left&quot;:0,&quot;top&quot;:173.65,&quot;width&quot;:957.9}"/>
</p:tagLst>
</file>

<file path=ppt/tags/tag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60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60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60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60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6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6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6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6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6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6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6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6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6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6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6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6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6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6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6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6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6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6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6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6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6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335.5,&quot;left&quot;:0,&quot;top&quot;:173.65,&quot;width&quot;:957.9}"/>
</p:tagLst>
</file>

<file path=ppt/tags/tag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335.5,&quot;left&quot;:0,&quot;top&quot;:173.65,&quot;width&quot;:957.9}"/>
</p:tagLst>
</file>

<file path=ppt/tags/tag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335.5,&quot;left&quot;:0,&quot;top&quot;:173.65,&quot;width&quot;:957.9}"/>
</p:tagLst>
</file>

<file path=ppt/tags/tag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heme/theme1.xml><?xml version="1.0" encoding="utf-8"?>
<a:theme xmlns:a="http://schemas.openxmlformats.org/drawingml/2006/main" name="1_Office 2013 - 2022 主题">
  <a:themeElements>
    <a:clrScheme name="Office 2013 - 2022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
      <a:majorFont>
        <a:latin typeface="Times New Roman"/>
        <a:ea typeface="等线 Light"/>
        <a:cs typeface=""/>
      </a:majorFont>
      <a:minorFont>
        <a:latin typeface="Times New Roman"/>
        <a:ea typeface="等线"/>
        <a:cs typeface=""/>
      </a:minorFont>
    </a:fontScheme>
    <a:fmtScheme name="Office 2013 - 2022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2013 - 2022 主题">
  <a:themeElements>
    <a:clrScheme name="Office 2013 - 2022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
      <a:majorFont>
        <a:latin typeface="Times New Roman"/>
        <a:ea typeface="等线 Light"/>
        <a:cs typeface=""/>
      </a:majorFont>
      <a:minorFont>
        <a:latin typeface="Times New Roman"/>
        <a:ea typeface="等线"/>
        <a:cs typeface=""/>
      </a:minorFont>
    </a:fontScheme>
    <a:fmtScheme name="Office 2013 - 2022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Words>6042</Words>
  <Application>Microsoft Office PowerPoint</Application>
  <PresentationFormat>宽屏</PresentationFormat>
  <Paragraphs>768</Paragraphs>
  <Slides>91</Slides>
  <Notes>91</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91</vt:i4>
      </vt:variant>
    </vt:vector>
  </HeadingPairs>
  <TitlesOfParts>
    <vt:vector size="105" baseType="lpstr">
      <vt:lpstr>Google Sans</vt:lpstr>
      <vt:lpstr>Google Sans Flex</vt:lpstr>
      <vt:lpstr>Google Sans Text</vt:lpstr>
      <vt:lpstr>NimbusRomNo9L-Regu</vt:lpstr>
      <vt:lpstr>Times-Roman</vt:lpstr>
      <vt:lpstr>等线</vt:lpstr>
      <vt:lpstr>等线 Light</vt:lpstr>
      <vt:lpstr>微软雅黑</vt:lpstr>
      <vt:lpstr>Arial</vt:lpstr>
      <vt:lpstr>Impact</vt:lpstr>
      <vt:lpstr>Times New Roman</vt:lpstr>
      <vt:lpstr>Wingdings</vt:lpstr>
      <vt:lpstr>1_Office 2013 - 2022 主题</vt:lpstr>
      <vt:lpstr>2_Office 2013 - 2022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北京工业大学研究生开题报告</dc:title>
  <dc:creator>唐泽诚</dc:creator>
  <cp:lastModifiedBy>M L</cp:lastModifiedBy>
  <cp:revision>2490</cp:revision>
  <dcterms:created xsi:type="dcterms:W3CDTF">2019-05-02T06:45:00Z</dcterms:created>
  <dcterms:modified xsi:type="dcterms:W3CDTF">2025-12-26T08:00:22Z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2052-12.1.0.24034</vt:lpwstr>
  </property>
  <property fmtid="{D5CDD505-2E9C-101B-9397-08002B2CF9AE}" pid="3" name="ICV">
    <vt:lpwstr>10788989F6BE47729D2A8D3A9B76D044_13</vt:lpwstr>
  </property>
</Properties>
</file>